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7" r:id="rId4"/>
    <p:sldId id="275" r:id="rId5"/>
    <p:sldId id="276" r:id="rId6"/>
    <p:sldId id="266" r:id="rId7"/>
    <p:sldId id="277" r:id="rId8"/>
    <p:sldId id="278" r:id="rId9"/>
    <p:sldId id="257" r:id="rId10"/>
    <p:sldId id="261" r:id="rId11"/>
    <p:sldId id="260" r:id="rId12"/>
    <p:sldId id="262" r:id="rId13"/>
    <p:sldId id="263" r:id="rId14"/>
    <p:sldId id="264" r:id="rId15"/>
    <p:sldId id="269" r:id="rId16"/>
    <p:sldId id="270" r:id="rId17"/>
    <p:sldId id="265" r:id="rId18"/>
    <p:sldId id="268" r:id="rId19"/>
    <p:sldId id="258" r:id="rId20"/>
    <p:sldId id="271" r:id="rId21"/>
    <p:sldId id="272" r:id="rId22"/>
    <p:sldId id="27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15" autoAdjust="0"/>
    <p:restoredTop sz="94660"/>
  </p:normalViewPr>
  <p:slideViewPr>
    <p:cSldViewPr snapToGrid="0">
      <p:cViewPr varScale="1">
        <p:scale>
          <a:sx n="108" d="100"/>
          <a:sy n="108" d="100"/>
        </p:scale>
        <p:origin x="120" y="2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9E6F-AE6B-4096-B993-CADB021375C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E0CA20C-3844-4451-B11A-23F54B74BC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F0286DB-EA24-4E4F-9D54-1261E5F1B81C}"/>
              </a:ext>
            </a:extLst>
          </p:cNvPr>
          <p:cNvSpPr>
            <a:spLocks noGrp="1"/>
          </p:cNvSpPr>
          <p:nvPr>
            <p:ph type="dt" sz="half" idx="10"/>
          </p:nvPr>
        </p:nvSpPr>
        <p:spPr/>
        <p:txBody>
          <a:bodyPr/>
          <a:lstStyle/>
          <a:p>
            <a:fld id="{379FB211-2A51-440E-B7C3-AF8CDB5F9B3A}" type="datetimeFigureOut">
              <a:rPr lang="en-US" smtClean="0"/>
              <a:t>10/10/2022</a:t>
            </a:fld>
            <a:endParaRPr lang="en-US"/>
          </a:p>
        </p:txBody>
      </p:sp>
      <p:sp>
        <p:nvSpPr>
          <p:cNvPr id="5" name="Footer Placeholder 4">
            <a:extLst>
              <a:ext uri="{FF2B5EF4-FFF2-40B4-BE49-F238E27FC236}">
                <a16:creationId xmlns:a16="http://schemas.microsoft.com/office/drawing/2014/main" id="{4B49DF6E-E60C-41A2-B3DD-F201CF6DA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71C5BC-C463-4238-B0F6-E2F3AC98AB08}"/>
              </a:ext>
            </a:extLst>
          </p:cNvPr>
          <p:cNvSpPr>
            <a:spLocks noGrp="1"/>
          </p:cNvSpPr>
          <p:nvPr>
            <p:ph type="sldNum" sz="quarter" idx="12"/>
          </p:nvPr>
        </p:nvSpPr>
        <p:spPr/>
        <p:txBody>
          <a:bodyPr/>
          <a:lstStyle/>
          <a:p>
            <a:fld id="{3531EF3F-7E44-45F5-B9C4-359AA1B58C40}" type="slidenum">
              <a:rPr lang="en-US" smtClean="0"/>
              <a:t>‹#›</a:t>
            </a:fld>
            <a:endParaRPr lang="en-US"/>
          </a:p>
        </p:txBody>
      </p:sp>
    </p:spTree>
    <p:extLst>
      <p:ext uri="{BB962C8B-B14F-4D97-AF65-F5344CB8AC3E}">
        <p14:creationId xmlns:p14="http://schemas.microsoft.com/office/powerpoint/2010/main" val="1971639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4E01A-F640-45ED-9B3E-0ECEFB98738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772716-19EB-4434-91EB-E88DD3B398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173DF0-7F27-4EF6-93C5-4636B91A430B}"/>
              </a:ext>
            </a:extLst>
          </p:cNvPr>
          <p:cNvSpPr>
            <a:spLocks noGrp="1"/>
          </p:cNvSpPr>
          <p:nvPr>
            <p:ph type="dt" sz="half" idx="10"/>
          </p:nvPr>
        </p:nvSpPr>
        <p:spPr/>
        <p:txBody>
          <a:bodyPr/>
          <a:lstStyle/>
          <a:p>
            <a:fld id="{379FB211-2A51-440E-B7C3-AF8CDB5F9B3A}" type="datetimeFigureOut">
              <a:rPr lang="en-US" smtClean="0"/>
              <a:t>10/10/2022</a:t>
            </a:fld>
            <a:endParaRPr lang="en-US"/>
          </a:p>
        </p:txBody>
      </p:sp>
      <p:sp>
        <p:nvSpPr>
          <p:cNvPr id="5" name="Footer Placeholder 4">
            <a:extLst>
              <a:ext uri="{FF2B5EF4-FFF2-40B4-BE49-F238E27FC236}">
                <a16:creationId xmlns:a16="http://schemas.microsoft.com/office/drawing/2014/main" id="{B5E17C6D-8E32-40E8-B88D-01C8DC478A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F8C0BD-4FB7-4CB0-9ACF-556B171B4F21}"/>
              </a:ext>
            </a:extLst>
          </p:cNvPr>
          <p:cNvSpPr>
            <a:spLocks noGrp="1"/>
          </p:cNvSpPr>
          <p:nvPr>
            <p:ph type="sldNum" sz="quarter" idx="12"/>
          </p:nvPr>
        </p:nvSpPr>
        <p:spPr/>
        <p:txBody>
          <a:bodyPr/>
          <a:lstStyle/>
          <a:p>
            <a:fld id="{3531EF3F-7E44-45F5-B9C4-359AA1B58C40}" type="slidenum">
              <a:rPr lang="en-US" smtClean="0"/>
              <a:t>‹#›</a:t>
            </a:fld>
            <a:endParaRPr lang="en-US"/>
          </a:p>
        </p:txBody>
      </p:sp>
    </p:spTree>
    <p:extLst>
      <p:ext uri="{BB962C8B-B14F-4D97-AF65-F5344CB8AC3E}">
        <p14:creationId xmlns:p14="http://schemas.microsoft.com/office/powerpoint/2010/main" val="3859428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BD96AD-1BD5-45AF-8002-6C8ADEE5EF1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5DB884-860E-43DB-A680-4CC986EB049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B8B9A2-B827-4A7C-AA32-718B04A32322}"/>
              </a:ext>
            </a:extLst>
          </p:cNvPr>
          <p:cNvSpPr>
            <a:spLocks noGrp="1"/>
          </p:cNvSpPr>
          <p:nvPr>
            <p:ph type="dt" sz="half" idx="10"/>
          </p:nvPr>
        </p:nvSpPr>
        <p:spPr/>
        <p:txBody>
          <a:bodyPr/>
          <a:lstStyle/>
          <a:p>
            <a:fld id="{379FB211-2A51-440E-B7C3-AF8CDB5F9B3A}" type="datetimeFigureOut">
              <a:rPr lang="en-US" smtClean="0"/>
              <a:t>10/10/2022</a:t>
            </a:fld>
            <a:endParaRPr lang="en-US"/>
          </a:p>
        </p:txBody>
      </p:sp>
      <p:sp>
        <p:nvSpPr>
          <p:cNvPr id="5" name="Footer Placeholder 4">
            <a:extLst>
              <a:ext uri="{FF2B5EF4-FFF2-40B4-BE49-F238E27FC236}">
                <a16:creationId xmlns:a16="http://schemas.microsoft.com/office/drawing/2014/main" id="{97E26623-5657-4F23-9F86-1ACFA9FA49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AF76F7-6383-4FA8-AF69-ED4FE8FF0DD3}"/>
              </a:ext>
            </a:extLst>
          </p:cNvPr>
          <p:cNvSpPr>
            <a:spLocks noGrp="1"/>
          </p:cNvSpPr>
          <p:nvPr>
            <p:ph type="sldNum" sz="quarter" idx="12"/>
          </p:nvPr>
        </p:nvSpPr>
        <p:spPr/>
        <p:txBody>
          <a:bodyPr/>
          <a:lstStyle/>
          <a:p>
            <a:fld id="{3531EF3F-7E44-45F5-B9C4-359AA1B58C40}" type="slidenum">
              <a:rPr lang="en-US" smtClean="0"/>
              <a:t>‹#›</a:t>
            </a:fld>
            <a:endParaRPr lang="en-US"/>
          </a:p>
        </p:txBody>
      </p:sp>
    </p:spTree>
    <p:extLst>
      <p:ext uri="{BB962C8B-B14F-4D97-AF65-F5344CB8AC3E}">
        <p14:creationId xmlns:p14="http://schemas.microsoft.com/office/powerpoint/2010/main" val="3692861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047E1-1284-471A-B071-7A09133C6C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5295DF-E085-4379-A489-1F62DF9BF9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03B71-F8E0-48AD-A8AA-F6B929748B8C}"/>
              </a:ext>
            </a:extLst>
          </p:cNvPr>
          <p:cNvSpPr>
            <a:spLocks noGrp="1"/>
          </p:cNvSpPr>
          <p:nvPr>
            <p:ph type="dt" sz="half" idx="10"/>
          </p:nvPr>
        </p:nvSpPr>
        <p:spPr/>
        <p:txBody>
          <a:bodyPr/>
          <a:lstStyle/>
          <a:p>
            <a:fld id="{379FB211-2A51-440E-B7C3-AF8CDB5F9B3A}" type="datetimeFigureOut">
              <a:rPr lang="en-US" smtClean="0"/>
              <a:t>10/10/2022</a:t>
            </a:fld>
            <a:endParaRPr lang="en-US"/>
          </a:p>
        </p:txBody>
      </p:sp>
      <p:sp>
        <p:nvSpPr>
          <p:cNvPr id="5" name="Footer Placeholder 4">
            <a:extLst>
              <a:ext uri="{FF2B5EF4-FFF2-40B4-BE49-F238E27FC236}">
                <a16:creationId xmlns:a16="http://schemas.microsoft.com/office/drawing/2014/main" id="{23F0AAF4-7F30-4ECE-A382-3B23463F6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17EB8F-3480-4F09-A584-FF7123997847}"/>
              </a:ext>
            </a:extLst>
          </p:cNvPr>
          <p:cNvSpPr>
            <a:spLocks noGrp="1"/>
          </p:cNvSpPr>
          <p:nvPr>
            <p:ph type="sldNum" sz="quarter" idx="12"/>
          </p:nvPr>
        </p:nvSpPr>
        <p:spPr/>
        <p:txBody>
          <a:bodyPr/>
          <a:lstStyle/>
          <a:p>
            <a:fld id="{3531EF3F-7E44-45F5-B9C4-359AA1B58C40}" type="slidenum">
              <a:rPr lang="en-US" smtClean="0"/>
              <a:t>‹#›</a:t>
            </a:fld>
            <a:endParaRPr lang="en-US"/>
          </a:p>
        </p:txBody>
      </p:sp>
    </p:spTree>
    <p:extLst>
      <p:ext uri="{BB962C8B-B14F-4D97-AF65-F5344CB8AC3E}">
        <p14:creationId xmlns:p14="http://schemas.microsoft.com/office/powerpoint/2010/main" val="2932207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1F5AA-80A0-423C-BB92-0207AFE2C5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D391B1-05C0-48CA-9E0C-8E1A8DB9DB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90B77E-859D-4936-AC24-D40876ACAA7C}"/>
              </a:ext>
            </a:extLst>
          </p:cNvPr>
          <p:cNvSpPr>
            <a:spLocks noGrp="1"/>
          </p:cNvSpPr>
          <p:nvPr>
            <p:ph type="dt" sz="half" idx="10"/>
          </p:nvPr>
        </p:nvSpPr>
        <p:spPr/>
        <p:txBody>
          <a:bodyPr/>
          <a:lstStyle/>
          <a:p>
            <a:fld id="{379FB211-2A51-440E-B7C3-AF8CDB5F9B3A}" type="datetimeFigureOut">
              <a:rPr lang="en-US" smtClean="0"/>
              <a:t>10/10/2022</a:t>
            </a:fld>
            <a:endParaRPr lang="en-US"/>
          </a:p>
        </p:txBody>
      </p:sp>
      <p:sp>
        <p:nvSpPr>
          <p:cNvPr id="5" name="Footer Placeholder 4">
            <a:extLst>
              <a:ext uri="{FF2B5EF4-FFF2-40B4-BE49-F238E27FC236}">
                <a16:creationId xmlns:a16="http://schemas.microsoft.com/office/drawing/2014/main" id="{97405F84-63C6-49C0-A9ED-9826AA56D8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B02CA1-EE68-466F-9AF0-A87FCC1C7C83}"/>
              </a:ext>
            </a:extLst>
          </p:cNvPr>
          <p:cNvSpPr>
            <a:spLocks noGrp="1"/>
          </p:cNvSpPr>
          <p:nvPr>
            <p:ph type="sldNum" sz="quarter" idx="12"/>
          </p:nvPr>
        </p:nvSpPr>
        <p:spPr/>
        <p:txBody>
          <a:bodyPr/>
          <a:lstStyle/>
          <a:p>
            <a:fld id="{3531EF3F-7E44-45F5-B9C4-359AA1B58C40}" type="slidenum">
              <a:rPr lang="en-US" smtClean="0"/>
              <a:t>‹#›</a:t>
            </a:fld>
            <a:endParaRPr lang="en-US"/>
          </a:p>
        </p:txBody>
      </p:sp>
    </p:spTree>
    <p:extLst>
      <p:ext uri="{BB962C8B-B14F-4D97-AF65-F5344CB8AC3E}">
        <p14:creationId xmlns:p14="http://schemas.microsoft.com/office/powerpoint/2010/main" val="25262224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58197-3E87-4F5F-9950-3DC7588D7F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2415D9-7348-4C1E-B5A4-3ECF508C02F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4486F9-D386-427C-B1DD-9E0D142F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39B580-E778-4DD8-9941-BDE37D205483}"/>
              </a:ext>
            </a:extLst>
          </p:cNvPr>
          <p:cNvSpPr>
            <a:spLocks noGrp="1"/>
          </p:cNvSpPr>
          <p:nvPr>
            <p:ph type="dt" sz="half" idx="10"/>
          </p:nvPr>
        </p:nvSpPr>
        <p:spPr/>
        <p:txBody>
          <a:bodyPr/>
          <a:lstStyle/>
          <a:p>
            <a:fld id="{379FB211-2A51-440E-B7C3-AF8CDB5F9B3A}" type="datetimeFigureOut">
              <a:rPr lang="en-US" smtClean="0"/>
              <a:t>10/10/2022</a:t>
            </a:fld>
            <a:endParaRPr lang="en-US"/>
          </a:p>
        </p:txBody>
      </p:sp>
      <p:sp>
        <p:nvSpPr>
          <p:cNvPr id="6" name="Footer Placeholder 5">
            <a:extLst>
              <a:ext uri="{FF2B5EF4-FFF2-40B4-BE49-F238E27FC236}">
                <a16:creationId xmlns:a16="http://schemas.microsoft.com/office/drawing/2014/main" id="{F343300C-8EC7-4E47-A550-83E949BC76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34DE07-545E-41CD-B22B-46038767BB7B}"/>
              </a:ext>
            </a:extLst>
          </p:cNvPr>
          <p:cNvSpPr>
            <a:spLocks noGrp="1"/>
          </p:cNvSpPr>
          <p:nvPr>
            <p:ph type="sldNum" sz="quarter" idx="12"/>
          </p:nvPr>
        </p:nvSpPr>
        <p:spPr/>
        <p:txBody>
          <a:bodyPr/>
          <a:lstStyle/>
          <a:p>
            <a:fld id="{3531EF3F-7E44-45F5-B9C4-359AA1B58C40}" type="slidenum">
              <a:rPr lang="en-US" smtClean="0"/>
              <a:t>‹#›</a:t>
            </a:fld>
            <a:endParaRPr lang="en-US"/>
          </a:p>
        </p:txBody>
      </p:sp>
    </p:spTree>
    <p:extLst>
      <p:ext uri="{BB962C8B-B14F-4D97-AF65-F5344CB8AC3E}">
        <p14:creationId xmlns:p14="http://schemas.microsoft.com/office/powerpoint/2010/main" val="2676938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3EA42-1CF9-47D6-AB7F-241FE44BA3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3BD5C45-76FC-48E4-92D2-7B01CC1B03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914977-5727-479A-8515-7B93FBE768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B6D4229-E5A7-49D5-916A-60C8CE8D45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DCF744-0804-4724-B747-6453ACE6903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327112-4B8B-404D-B3D3-D36D9A90403E}"/>
              </a:ext>
            </a:extLst>
          </p:cNvPr>
          <p:cNvSpPr>
            <a:spLocks noGrp="1"/>
          </p:cNvSpPr>
          <p:nvPr>
            <p:ph type="dt" sz="half" idx="10"/>
          </p:nvPr>
        </p:nvSpPr>
        <p:spPr/>
        <p:txBody>
          <a:bodyPr/>
          <a:lstStyle/>
          <a:p>
            <a:fld id="{379FB211-2A51-440E-B7C3-AF8CDB5F9B3A}" type="datetimeFigureOut">
              <a:rPr lang="en-US" smtClean="0"/>
              <a:t>10/10/2022</a:t>
            </a:fld>
            <a:endParaRPr lang="en-US"/>
          </a:p>
        </p:txBody>
      </p:sp>
      <p:sp>
        <p:nvSpPr>
          <p:cNvPr id="8" name="Footer Placeholder 7">
            <a:extLst>
              <a:ext uri="{FF2B5EF4-FFF2-40B4-BE49-F238E27FC236}">
                <a16:creationId xmlns:a16="http://schemas.microsoft.com/office/drawing/2014/main" id="{3FCD1FBC-4B70-4A71-BA62-0DF154B8715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BC1CEA-6F2F-4B21-AB54-7DF60504DB7D}"/>
              </a:ext>
            </a:extLst>
          </p:cNvPr>
          <p:cNvSpPr>
            <a:spLocks noGrp="1"/>
          </p:cNvSpPr>
          <p:nvPr>
            <p:ph type="sldNum" sz="quarter" idx="12"/>
          </p:nvPr>
        </p:nvSpPr>
        <p:spPr/>
        <p:txBody>
          <a:bodyPr/>
          <a:lstStyle/>
          <a:p>
            <a:fld id="{3531EF3F-7E44-45F5-B9C4-359AA1B58C40}" type="slidenum">
              <a:rPr lang="en-US" smtClean="0"/>
              <a:t>‹#›</a:t>
            </a:fld>
            <a:endParaRPr lang="en-US"/>
          </a:p>
        </p:txBody>
      </p:sp>
    </p:spTree>
    <p:extLst>
      <p:ext uri="{BB962C8B-B14F-4D97-AF65-F5344CB8AC3E}">
        <p14:creationId xmlns:p14="http://schemas.microsoft.com/office/powerpoint/2010/main" val="1387603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A2E19-90FF-42BD-BBD0-F5BC8F9169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9DDDB3-06A6-4EA7-BA98-34DA525B2117}"/>
              </a:ext>
            </a:extLst>
          </p:cNvPr>
          <p:cNvSpPr>
            <a:spLocks noGrp="1"/>
          </p:cNvSpPr>
          <p:nvPr>
            <p:ph type="dt" sz="half" idx="10"/>
          </p:nvPr>
        </p:nvSpPr>
        <p:spPr/>
        <p:txBody>
          <a:bodyPr/>
          <a:lstStyle/>
          <a:p>
            <a:fld id="{379FB211-2A51-440E-B7C3-AF8CDB5F9B3A}" type="datetimeFigureOut">
              <a:rPr lang="en-US" smtClean="0"/>
              <a:t>10/10/2022</a:t>
            </a:fld>
            <a:endParaRPr lang="en-US"/>
          </a:p>
        </p:txBody>
      </p:sp>
      <p:sp>
        <p:nvSpPr>
          <p:cNvPr id="4" name="Footer Placeholder 3">
            <a:extLst>
              <a:ext uri="{FF2B5EF4-FFF2-40B4-BE49-F238E27FC236}">
                <a16:creationId xmlns:a16="http://schemas.microsoft.com/office/drawing/2014/main" id="{0D175487-A03C-4EAE-B9D2-48263F360BB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74A7B5-15F1-4742-BC8E-E71BC39A2EFF}"/>
              </a:ext>
            </a:extLst>
          </p:cNvPr>
          <p:cNvSpPr>
            <a:spLocks noGrp="1"/>
          </p:cNvSpPr>
          <p:nvPr>
            <p:ph type="sldNum" sz="quarter" idx="12"/>
          </p:nvPr>
        </p:nvSpPr>
        <p:spPr/>
        <p:txBody>
          <a:bodyPr/>
          <a:lstStyle/>
          <a:p>
            <a:fld id="{3531EF3F-7E44-45F5-B9C4-359AA1B58C40}" type="slidenum">
              <a:rPr lang="en-US" smtClean="0"/>
              <a:t>‹#›</a:t>
            </a:fld>
            <a:endParaRPr lang="en-US"/>
          </a:p>
        </p:txBody>
      </p:sp>
    </p:spTree>
    <p:extLst>
      <p:ext uri="{BB962C8B-B14F-4D97-AF65-F5344CB8AC3E}">
        <p14:creationId xmlns:p14="http://schemas.microsoft.com/office/powerpoint/2010/main" val="3341065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58288B-FEF8-48F1-8575-410C7DB73722}"/>
              </a:ext>
            </a:extLst>
          </p:cNvPr>
          <p:cNvSpPr>
            <a:spLocks noGrp="1"/>
          </p:cNvSpPr>
          <p:nvPr>
            <p:ph type="dt" sz="half" idx="10"/>
          </p:nvPr>
        </p:nvSpPr>
        <p:spPr/>
        <p:txBody>
          <a:bodyPr/>
          <a:lstStyle/>
          <a:p>
            <a:fld id="{379FB211-2A51-440E-B7C3-AF8CDB5F9B3A}" type="datetimeFigureOut">
              <a:rPr lang="en-US" smtClean="0"/>
              <a:t>10/10/2022</a:t>
            </a:fld>
            <a:endParaRPr lang="en-US"/>
          </a:p>
        </p:txBody>
      </p:sp>
      <p:sp>
        <p:nvSpPr>
          <p:cNvPr id="3" name="Footer Placeholder 2">
            <a:extLst>
              <a:ext uri="{FF2B5EF4-FFF2-40B4-BE49-F238E27FC236}">
                <a16:creationId xmlns:a16="http://schemas.microsoft.com/office/drawing/2014/main" id="{7093D4D1-63ED-447B-9351-F36EF44EA8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7D0891-FC8A-4FE4-BC85-BB51BAAF3B22}"/>
              </a:ext>
            </a:extLst>
          </p:cNvPr>
          <p:cNvSpPr>
            <a:spLocks noGrp="1"/>
          </p:cNvSpPr>
          <p:nvPr>
            <p:ph type="sldNum" sz="quarter" idx="12"/>
          </p:nvPr>
        </p:nvSpPr>
        <p:spPr/>
        <p:txBody>
          <a:bodyPr/>
          <a:lstStyle/>
          <a:p>
            <a:fld id="{3531EF3F-7E44-45F5-B9C4-359AA1B58C40}" type="slidenum">
              <a:rPr lang="en-US" smtClean="0"/>
              <a:t>‹#›</a:t>
            </a:fld>
            <a:endParaRPr lang="en-US"/>
          </a:p>
        </p:txBody>
      </p:sp>
    </p:spTree>
    <p:extLst>
      <p:ext uri="{BB962C8B-B14F-4D97-AF65-F5344CB8AC3E}">
        <p14:creationId xmlns:p14="http://schemas.microsoft.com/office/powerpoint/2010/main" val="170400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1A402-17FA-4F5B-B3F7-A01BBA0AEB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F39D76-F7E2-42B8-9C31-1D8350F7B4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16E4B8E-A7C5-4084-BB3C-E212B90DB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A737A0-E670-4223-97A2-6BEC019AE355}"/>
              </a:ext>
            </a:extLst>
          </p:cNvPr>
          <p:cNvSpPr>
            <a:spLocks noGrp="1"/>
          </p:cNvSpPr>
          <p:nvPr>
            <p:ph type="dt" sz="half" idx="10"/>
          </p:nvPr>
        </p:nvSpPr>
        <p:spPr/>
        <p:txBody>
          <a:bodyPr/>
          <a:lstStyle/>
          <a:p>
            <a:fld id="{379FB211-2A51-440E-B7C3-AF8CDB5F9B3A}" type="datetimeFigureOut">
              <a:rPr lang="en-US" smtClean="0"/>
              <a:t>10/10/2022</a:t>
            </a:fld>
            <a:endParaRPr lang="en-US"/>
          </a:p>
        </p:txBody>
      </p:sp>
      <p:sp>
        <p:nvSpPr>
          <p:cNvPr id="6" name="Footer Placeholder 5">
            <a:extLst>
              <a:ext uri="{FF2B5EF4-FFF2-40B4-BE49-F238E27FC236}">
                <a16:creationId xmlns:a16="http://schemas.microsoft.com/office/drawing/2014/main" id="{82AFDC1D-093E-47C8-8E84-AD2A1D450C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7A280A-E1E6-4C38-90CB-24597B86ECCC}"/>
              </a:ext>
            </a:extLst>
          </p:cNvPr>
          <p:cNvSpPr>
            <a:spLocks noGrp="1"/>
          </p:cNvSpPr>
          <p:nvPr>
            <p:ph type="sldNum" sz="quarter" idx="12"/>
          </p:nvPr>
        </p:nvSpPr>
        <p:spPr/>
        <p:txBody>
          <a:bodyPr/>
          <a:lstStyle/>
          <a:p>
            <a:fld id="{3531EF3F-7E44-45F5-B9C4-359AA1B58C40}" type="slidenum">
              <a:rPr lang="en-US" smtClean="0"/>
              <a:t>‹#›</a:t>
            </a:fld>
            <a:endParaRPr lang="en-US"/>
          </a:p>
        </p:txBody>
      </p:sp>
    </p:spTree>
    <p:extLst>
      <p:ext uri="{BB962C8B-B14F-4D97-AF65-F5344CB8AC3E}">
        <p14:creationId xmlns:p14="http://schemas.microsoft.com/office/powerpoint/2010/main" val="4007545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4BFE8-798E-4B24-9A1B-12F0476BD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329B97-5BCD-4B2E-9E18-F09F9C61E8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4D57A5B-CAE4-418B-8E29-AAB0B3FA04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3E31A1-01DD-4809-8F17-4DBD4C04A63B}"/>
              </a:ext>
            </a:extLst>
          </p:cNvPr>
          <p:cNvSpPr>
            <a:spLocks noGrp="1"/>
          </p:cNvSpPr>
          <p:nvPr>
            <p:ph type="dt" sz="half" idx="10"/>
          </p:nvPr>
        </p:nvSpPr>
        <p:spPr/>
        <p:txBody>
          <a:bodyPr/>
          <a:lstStyle/>
          <a:p>
            <a:fld id="{379FB211-2A51-440E-B7C3-AF8CDB5F9B3A}" type="datetimeFigureOut">
              <a:rPr lang="en-US" smtClean="0"/>
              <a:t>10/10/2022</a:t>
            </a:fld>
            <a:endParaRPr lang="en-US"/>
          </a:p>
        </p:txBody>
      </p:sp>
      <p:sp>
        <p:nvSpPr>
          <p:cNvPr id="6" name="Footer Placeholder 5">
            <a:extLst>
              <a:ext uri="{FF2B5EF4-FFF2-40B4-BE49-F238E27FC236}">
                <a16:creationId xmlns:a16="http://schemas.microsoft.com/office/drawing/2014/main" id="{160F717D-3F20-4107-B90A-33C0CD24F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629662E-92F1-41BF-95D2-1E5FEBA1C712}"/>
              </a:ext>
            </a:extLst>
          </p:cNvPr>
          <p:cNvSpPr>
            <a:spLocks noGrp="1"/>
          </p:cNvSpPr>
          <p:nvPr>
            <p:ph type="sldNum" sz="quarter" idx="12"/>
          </p:nvPr>
        </p:nvSpPr>
        <p:spPr/>
        <p:txBody>
          <a:bodyPr/>
          <a:lstStyle/>
          <a:p>
            <a:fld id="{3531EF3F-7E44-45F5-B9C4-359AA1B58C40}" type="slidenum">
              <a:rPr lang="en-US" smtClean="0"/>
              <a:t>‹#›</a:t>
            </a:fld>
            <a:endParaRPr lang="en-US"/>
          </a:p>
        </p:txBody>
      </p:sp>
    </p:spTree>
    <p:extLst>
      <p:ext uri="{BB962C8B-B14F-4D97-AF65-F5344CB8AC3E}">
        <p14:creationId xmlns:p14="http://schemas.microsoft.com/office/powerpoint/2010/main" val="7443375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74AA23-451F-4555-BDC7-AB7F6CB7E7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AE971A-8373-4F03-B06F-24D9830F88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9A1764-7A02-4576-8C4D-0563DFC6F6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9FB211-2A51-440E-B7C3-AF8CDB5F9B3A}" type="datetimeFigureOut">
              <a:rPr lang="en-US" smtClean="0"/>
              <a:t>10/10/2022</a:t>
            </a:fld>
            <a:endParaRPr lang="en-US"/>
          </a:p>
        </p:txBody>
      </p:sp>
      <p:sp>
        <p:nvSpPr>
          <p:cNvPr id="5" name="Footer Placeholder 4">
            <a:extLst>
              <a:ext uri="{FF2B5EF4-FFF2-40B4-BE49-F238E27FC236}">
                <a16:creationId xmlns:a16="http://schemas.microsoft.com/office/drawing/2014/main" id="{362ED830-136E-448F-ACB9-9FC9ED1BBD2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208F8A-726E-4359-82D2-A8B42E4FFC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31EF3F-7E44-45F5-B9C4-359AA1B58C40}" type="slidenum">
              <a:rPr lang="en-US" smtClean="0"/>
              <a:t>‹#›</a:t>
            </a:fld>
            <a:endParaRPr lang="en-US"/>
          </a:p>
        </p:txBody>
      </p:sp>
    </p:spTree>
    <p:extLst>
      <p:ext uri="{BB962C8B-B14F-4D97-AF65-F5344CB8AC3E}">
        <p14:creationId xmlns:p14="http://schemas.microsoft.com/office/powerpoint/2010/main" val="21442650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en.wikipedia.org/wiki/Coordinate_syste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E6D13-F538-45DA-BF05-C194A436EB78}"/>
              </a:ext>
            </a:extLst>
          </p:cNvPr>
          <p:cNvSpPr>
            <a:spLocks noGrp="1"/>
          </p:cNvSpPr>
          <p:nvPr>
            <p:ph type="ctrTitle"/>
          </p:nvPr>
        </p:nvSpPr>
        <p:spPr/>
        <p:txBody>
          <a:bodyPr>
            <a:normAutofit/>
          </a:bodyPr>
          <a:lstStyle/>
          <a:p>
            <a:r>
              <a:rPr lang="en-US" sz="3200" b="0" i="0" dirty="0">
                <a:solidFill>
                  <a:srgbClr val="444444"/>
                </a:solidFill>
                <a:effectLst/>
                <a:latin typeface="Roboto"/>
              </a:rPr>
              <a:t>Principal Component Analysis (PCA)</a:t>
            </a:r>
            <a:br>
              <a:rPr lang="en-US" sz="3200" b="0" i="0" dirty="0">
                <a:solidFill>
                  <a:srgbClr val="444444"/>
                </a:solidFill>
                <a:effectLst/>
                <a:latin typeface="Roboto"/>
              </a:rPr>
            </a:br>
            <a:endParaRPr lang="en-US" sz="3200" dirty="0"/>
          </a:p>
        </p:txBody>
      </p:sp>
    </p:spTree>
    <p:extLst>
      <p:ext uri="{BB962C8B-B14F-4D97-AF65-F5344CB8AC3E}">
        <p14:creationId xmlns:p14="http://schemas.microsoft.com/office/powerpoint/2010/main" val="2361749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700ECA3-471F-47C8-89BD-50427B84FB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703" y="1086535"/>
            <a:ext cx="4835232" cy="4413273"/>
          </a:xfrm>
          <a:prstGeom prst="rect">
            <a:avLst/>
          </a:prstGeom>
        </p:spPr>
      </p:pic>
      <p:sp>
        <p:nvSpPr>
          <p:cNvPr id="7" name="TextBox 6">
            <a:extLst>
              <a:ext uri="{FF2B5EF4-FFF2-40B4-BE49-F238E27FC236}">
                <a16:creationId xmlns:a16="http://schemas.microsoft.com/office/drawing/2014/main" id="{4072EFA7-1727-42A8-8CA5-8D412DAF291C}"/>
              </a:ext>
            </a:extLst>
          </p:cNvPr>
          <p:cNvSpPr txBox="1"/>
          <p:nvPr/>
        </p:nvSpPr>
        <p:spPr>
          <a:xfrm>
            <a:off x="1493668" y="5315142"/>
            <a:ext cx="6094520" cy="369332"/>
          </a:xfrm>
          <a:prstGeom prst="rect">
            <a:avLst/>
          </a:prstGeom>
          <a:noFill/>
        </p:spPr>
        <p:txBody>
          <a:bodyPr wrap="square">
            <a:spAutoFit/>
          </a:bodyPr>
          <a:lstStyle/>
          <a:p>
            <a:r>
              <a:rPr lang="en-US" sz="1800" b="0" i="0" dirty="0">
                <a:solidFill>
                  <a:srgbClr val="6A737D"/>
                </a:solidFill>
                <a:effectLst/>
                <a:latin typeface="Microsoft YaHei" panose="020B0503020204020204" pitchFamily="34" charset="-122"/>
                <a:ea typeface="Microsoft YaHei" panose="020B0503020204020204" pitchFamily="34" charset="-122"/>
              </a:rPr>
              <a:t>Annual Mean Temperature (c*10)</a:t>
            </a:r>
            <a:endParaRPr lang="en-US" dirty="0"/>
          </a:p>
        </p:txBody>
      </p:sp>
      <p:pic>
        <p:nvPicPr>
          <p:cNvPr id="9" name="Picture 8">
            <a:extLst>
              <a:ext uri="{FF2B5EF4-FFF2-40B4-BE49-F238E27FC236}">
                <a16:creationId xmlns:a16="http://schemas.microsoft.com/office/drawing/2014/main" id="{ACC5422E-A477-4894-B8B4-0BE2AF50AA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7736" y="1086535"/>
            <a:ext cx="4932886" cy="4502405"/>
          </a:xfrm>
          <a:prstGeom prst="rect">
            <a:avLst/>
          </a:prstGeom>
        </p:spPr>
      </p:pic>
      <p:sp>
        <p:nvSpPr>
          <p:cNvPr id="11" name="TextBox 10">
            <a:extLst>
              <a:ext uri="{FF2B5EF4-FFF2-40B4-BE49-F238E27FC236}">
                <a16:creationId xmlns:a16="http://schemas.microsoft.com/office/drawing/2014/main" id="{9B7F9BD9-3134-4FFC-AB92-910C92F46752}"/>
              </a:ext>
            </a:extLst>
          </p:cNvPr>
          <p:cNvSpPr txBox="1"/>
          <p:nvPr/>
        </p:nvSpPr>
        <p:spPr>
          <a:xfrm>
            <a:off x="7521606" y="5315142"/>
            <a:ext cx="6094520" cy="369332"/>
          </a:xfrm>
          <a:prstGeom prst="rect">
            <a:avLst/>
          </a:prstGeom>
          <a:noFill/>
        </p:spPr>
        <p:txBody>
          <a:bodyPr wrap="square">
            <a:spAutoFit/>
          </a:bodyPr>
          <a:lstStyle/>
          <a:p>
            <a:r>
              <a:rPr lang="en-US" b="0" i="0" dirty="0">
                <a:solidFill>
                  <a:srgbClr val="666666"/>
                </a:solidFill>
                <a:effectLst/>
                <a:latin typeface="Roboto"/>
              </a:rPr>
              <a:t>Annual Precipitation (mm)</a:t>
            </a:r>
            <a:endParaRPr lang="en-US" dirty="0"/>
          </a:p>
        </p:txBody>
      </p:sp>
    </p:spTree>
    <p:extLst>
      <p:ext uri="{BB962C8B-B14F-4D97-AF65-F5344CB8AC3E}">
        <p14:creationId xmlns:p14="http://schemas.microsoft.com/office/powerpoint/2010/main" val="32854695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3F37C35-035F-48BE-9FCF-95A2CF11AB46}"/>
              </a:ext>
            </a:extLst>
          </p:cNvPr>
          <p:cNvSpPr txBox="1"/>
          <p:nvPr/>
        </p:nvSpPr>
        <p:spPr>
          <a:xfrm>
            <a:off x="1391944" y="5566816"/>
            <a:ext cx="8915030" cy="923330"/>
          </a:xfrm>
          <a:prstGeom prst="rect">
            <a:avLst/>
          </a:prstGeom>
          <a:noFill/>
        </p:spPr>
        <p:txBody>
          <a:bodyPr wrap="square">
            <a:spAutoFit/>
          </a:bodyPr>
          <a:lstStyle/>
          <a:p>
            <a:r>
              <a:rPr lang="en-US" b="0" i="0" dirty="0">
                <a:solidFill>
                  <a:srgbClr val="666666"/>
                </a:solidFill>
                <a:effectLst/>
                <a:latin typeface="Roboto"/>
              </a:rPr>
              <a:t>High intercorrelations among two or more independent variables </a:t>
            </a:r>
          </a:p>
          <a:p>
            <a:r>
              <a:rPr lang="en-US" b="0" i="0" dirty="0">
                <a:solidFill>
                  <a:srgbClr val="666666"/>
                </a:solidFill>
                <a:effectLst/>
                <a:latin typeface="Roboto"/>
              </a:rPr>
              <a:t>-&gt; multicollinearity leads to wider confidence intervals</a:t>
            </a:r>
          </a:p>
          <a:p>
            <a:r>
              <a:rPr lang="en-US" dirty="0">
                <a:solidFill>
                  <a:srgbClr val="666666"/>
                </a:solidFill>
                <a:latin typeface="Roboto"/>
              </a:rPr>
              <a:t>Model results are difficult to interpret</a:t>
            </a:r>
            <a:endParaRPr lang="en-US" dirty="0"/>
          </a:p>
        </p:txBody>
      </p:sp>
      <p:pic>
        <p:nvPicPr>
          <p:cNvPr id="7" name="Picture 6">
            <a:extLst>
              <a:ext uri="{FF2B5EF4-FFF2-40B4-BE49-F238E27FC236}">
                <a16:creationId xmlns:a16="http://schemas.microsoft.com/office/drawing/2014/main" id="{CF08D38D-58A3-47CB-AEBA-25881C072A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4860" y="602428"/>
            <a:ext cx="4959150" cy="4526378"/>
          </a:xfrm>
          <a:prstGeom prst="rect">
            <a:avLst/>
          </a:prstGeom>
        </p:spPr>
      </p:pic>
      <p:pic>
        <p:nvPicPr>
          <p:cNvPr id="9" name="Picture 8">
            <a:extLst>
              <a:ext uri="{FF2B5EF4-FFF2-40B4-BE49-F238E27FC236}">
                <a16:creationId xmlns:a16="http://schemas.microsoft.com/office/drawing/2014/main" id="{D210CC7A-D3A7-4F80-9E1C-D794E74766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012" y="3789822"/>
            <a:ext cx="4959150" cy="1101153"/>
          </a:xfrm>
          <a:prstGeom prst="rect">
            <a:avLst/>
          </a:prstGeom>
        </p:spPr>
      </p:pic>
      <p:sp>
        <p:nvSpPr>
          <p:cNvPr id="11" name="TextBox 10">
            <a:extLst>
              <a:ext uri="{FF2B5EF4-FFF2-40B4-BE49-F238E27FC236}">
                <a16:creationId xmlns:a16="http://schemas.microsoft.com/office/drawing/2014/main" id="{6EB9BC89-E250-4840-98AE-7E8DA242C045}"/>
              </a:ext>
            </a:extLst>
          </p:cNvPr>
          <p:cNvSpPr txBox="1"/>
          <p:nvPr/>
        </p:nvSpPr>
        <p:spPr>
          <a:xfrm>
            <a:off x="6333012" y="2151483"/>
            <a:ext cx="5107385" cy="1200329"/>
          </a:xfrm>
          <a:prstGeom prst="rect">
            <a:avLst/>
          </a:prstGeom>
          <a:noFill/>
        </p:spPr>
        <p:txBody>
          <a:bodyPr wrap="square">
            <a:spAutoFit/>
          </a:bodyPr>
          <a:lstStyle/>
          <a:p>
            <a:pPr algn="l"/>
            <a:r>
              <a:rPr lang="en-US" b="0" i="0" dirty="0">
                <a:solidFill>
                  <a:srgbClr val="666666"/>
                </a:solidFill>
                <a:effectLst/>
                <a:latin typeface="Roboto"/>
              </a:rPr>
              <a:t>Bioclim01: Annual Mean Temperature</a:t>
            </a:r>
          </a:p>
          <a:p>
            <a:pPr algn="l"/>
            <a:r>
              <a:rPr lang="en-US" dirty="0">
                <a:solidFill>
                  <a:srgbClr val="666666"/>
                </a:solidFill>
                <a:latin typeface="Roboto"/>
              </a:rPr>
              <a:t>Bioclim05: </a:t>
            </a:r>
            <a:r>
              <a:rPr lang="en-US" b="0" i="0" dirty="0">
                <a:solidFill>
                  <a:srgbClr val="666666"/>
                </a:solidFill>
                <a:effectLst/>
                <a:latin typeface="Roboto"/>
              </a:rPr>
              <a:t>Max Temperature of Warmest Month</a:t>
            </a:r>
          </a:p>
          <a:p>
            <a:pPr algn="l"/>
            <a:r>
              <a:rPr lang="en-US" b="0" i="0" dirty="0">
                <a:solidFill>
                  <a:srgbClr val="666666"/>
                </a:solidFill>
                <a:effectLst/>
                <a:latin typeface="Roboto"/>
              </a:rPr>
              <a:t>Bloclim06: Min Temperature of Coldest Month</a:t>
            </a:r>
          </a:p>
          <a:p>
            <a:pPr algn="l"/>
            <a:r>
              <a:rPr lang="en-US" dirty="0">
                <a:solidFill>
                  <a:srgbClr val="666666"/>
                </a:solidFill>
                <a:latin typeface="Roboto"/>
              </a:rPr>
              <a:t>Bioclim12: </a:t>
            </a:r>
            <a:r>
              <a:rPr lang="en-US" b="0" i="0" dirty="0">
                <a:solidFill>
                  <a:srgbClr val="666666"/>
                </a:solidFill>
                <a:effectLst/>
                <a:latin typeface="Roboto"/>
              </a:rPr>
              <a:t>Annual Precipitation</a:t>
            </a:r>
          </a:p>
        </p:txBody>
      </p:sp>
      <p:sp>
        <p:nvSpPr>
          <p:cNvPr id="3" name="TextBox 2">
            <a:extLst>
              <a:ext uri="{FF2B5EF4-FFF2-40B4-BE49-F238E27FC236}">
                <a16:creationId xmlns:a16="http://schemas.microsoft.com/office/drawing/2014/main" id="{71213421-F6BF-4AE5-8BAE-E081FDD038D9}"/>
              </a:ext>
            </a:extLst>
          </p:cNvPr>
          <p:cNvSpPr txBox="1"/>
          <p:nvPr/>
        </p:nvSpPr>
        <p:spPr>
          <a:xfrm>
            <a:off x="3524435" y="176358"/>
            <a:ext cx="4285212" cy="369332"/>
          </a:xfrm>
          <a:prstGeom prst="rect">
            <a:avLst/>
          </a:prstGeom>
          <a:noFill/>
        </p:spPr>
        <p:txBody>
          <a:bodyPr wrap="none" rtlCol="0">
            <a:spAutoFit/>
          </a:bodyPr>
          <a:lstStyle/>
          <a:p>
            <a:r>
              <a:rPr lang="en-US" dirty="0"/>
              <a:t>Correlation between four selected variables</a:t>
            </a:r>
          </a:p>
        </p:txBody>
      </p:sp>
      <p:sp>
        <p:nvSpPr>
          <p:cNvPr id="10" name="TextBox 9">
            <a:extLst>
              <a:ext uri="{FF2B5EF4-FFF2-40B4-BE49-F238E27FC236}">
                <a16:creationId xmlns:a16="http://schemas.microsoft.com/office/drawing/2014/main" id="{8DC9C5C0-C877-4253-AC13-5C48838E03EE}"/>
              </a:ext>
            </a:extLst>
          </p:cNvPr>
          <p:cNvSpPr txBox="1"/>
          <p:nvPr/>
        </p:nvSpPr>
        <p:spPr>
          <a:xfrm>
            <a:off x="6258894" y="783521"/>
            <a:ext cx="6094520" cy="1200329"/>
          </a:xfrm>
          <a:prstGeom prst="rect">
            <a:avLst/>
          </a:prstGeom>
          <a:noFill/>
        </p:spPr>
        <p:txBody>
          <a:bodyPr wrap="square">
            <a:spAutoFit/>
          </a:bodyPr>
          <a:lstStyle/>
          <a:p>
            <a:r>
              <a:rPr lang="en-US" dirty="0">
                <a:solidFill>
                  <a:schemeClr val="accent1"/>
                </a:solidFill>
              </a:rPr>
              <a:t>df&lt;-</a:t>
            </a:r>
            <a:r>
              <a:rPr lang="en-US" dirty="0" err="1">
                <a:solidFill>
                  <a:schemeClr val="accent1"/>
                </a:solidFill>
              </a:rPr>
              <a:t>getValues</a:t>
            </a:r>
            <a:r>
              <a:rPr lang="en-US" dirty="0">
                <a:solidFill>
                  <a:schemeClr val="accent1"/>
                </a:solidFill>
              </a:rPr>
              <a:t>(</a:t>
            </a:r>
            <a:r>
              <a:rPr lang="en-US" dirty="0" err="1">
                <a:solidFill>
                  <a:schemeClr val="accent1"/>
                </a:solidFill>
              </a:rPr>
              <a:t>rsub</a:t>
            </a:r>
            <a:r>
              <a:rPr lang="en-US" dirty="0">
                <a:solidFill>
                  <a:schemeClr val="accent1"/>
                </a:solidFill>
              </a:rPr>
              <a:t>)</a:t>
            </a:r>
          </a:p>
          <a:p>
            <a:r>
              <a:rPr lang="en-US" dirty="0">
                <a:solidFill>
                  <a:schemeClr val="accent1"/>
                </a:solidFill>
              </a:rPr>
              <a:t>dfsub&lt;-df[sample(</a:t>
            </a:r>
            <a:r>
              <a:rPr lang="en-US" dirty="0" err="1">
                <a:solidFill>
                  <a:schemeClr val="accent1"/>
                </a:solidFill>
              </a:rPr>
              <a:t>nrow</a:t>
            </a:r>
            <a:r>
              <a:rPr lang="en-US" dirty="0">
                <a:solidFill>
                  <a:schemeClr val="accent1"/>
                </a:solidFill>
              </a:rPr>
              <a:t>(df), 1000),c(1,5,6,12)]</a:t>
            </a:r>
          </a:p>
          <a:p>
            <a:r>
              <a:rPr lang="en-US" dirty="0">
                <a:solidFill>
                  <a:schemeClr val="accent1"/>
                </a:solidFill>
              </a:rPr>
              <a:t>dfsub&lt;-</a:t>
            </a:r>
            <a:r>
              <a:rPr lang="en-US" dirty="0" err="1">
                <a:solidFill>
                  <a:schemeClr val="accent1"/>
                </a:solidFill>
              </a:rPr>
              <a:t>na.omit</a:t>
            </a:r>
            <a:r>
              <a:rPr lang="en-US" dirty="0">
                <a:solidFill>
                  <a:schemeClr val="accent1"/>
                </a:solidFill>
              </a:rPr>
              <a:t>(dfsub)</a:t>
            </a:r>
          </a:p>
          <a:p>
            <a:r>
              <a:rPr lang="en-US" dirty="0">
                <a:solidFill>
                  <a:schemeClr val="accent1"/>
                </a:solidFill>
              </a:rPr>
              <a:t>pairs(dfsub)</a:t>
            </a:r>
          </a:p>
        </p:txBody>
      </p:sp>
    </p:spTree>
    <p:extLst>
      <p:ext uri="{BB962C8B-B14F-4D97-AF65-F5344CB8AC3E}">
        <p14:creationId xmlns:p14="http://schemas.microsoft.com/office/powerpoint/2010/main" val="13267997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FE6579-1B71-4D27-AD9D-642994F37181}"/>
              </a:ext>
            </a:extLst>
          </p:cNvPr>
          <p:cNvSpPr>
            <a:spLocks noGrp="1"/>
          </p:cNvSpPr>
          <p:nvPr>
            <p:ph idx="1"/>
          </p:nvPr>
        </p:nvSpPr>
        <p:spPr>
          <a:xfrm>
            <a:off x="571870" y="804693"/>
            <a:ext cx="10515600" cy="4351338"/>
          </a:xfrm>
        </p:spPr>
        <p:txBody>
          <a:bodyPr/>
          <a:lstStyle/>
          <a:p>
            <a:pPr marL="0" indent="0">
              <a:buNone/>
            </a:pPr>
            <a:r>
              <a:rPr lang="it-IT" dirty="0">
                <a:solidFill>
                  <a:srgbClr val="FF0000"/>
                </a:solidFill>
              </a:rPr>
              <a:t>pca &lt;- prcomp(dfsub, scale. = TRUE)      #PCA function</a:t>
            </a:r>
          </a:p>
          <a:p>
            <a:pPr marL="0" indent="0">
              <a:buNone/>
            </a:pPr>
            <a:endParaRPr lang="it-IT" dirty="0"/>
          </a:p>
          <a:p>
            <a:pPr marL="0" indent="0">
              <a:buNone/>
            </a:pPr>
            <a:r>
              <a:rPr lang="en-US" dirty="0">
                <a:solidFill>
                  <a:schemeClr val="accent1"/>
                </a:solidFill>
              </a:rPr>
              <a:t>PCA results</a:t>
            </a:r>
          </a:p>
          <a:p>
            <a:pPr marL="0" indent="0">
              <a:buNone/>
            </a:pPr>
            <a:r>
              <a:rPr lang="en-US" dirty="0" err="1"/>
              <a:t>pca$x</a:t>
            </a:r>
            <a:r>
              <a:rPr lang="en-US" dirty="0"/>
              <a:t> </a:t>
            </a:r>
            <a:r>
              <a:rPr lang="en-US" b="0" i="0" dirty="0">
                <a:solidFill>
                  <a:srgbClr val="666666"/>
                </a:solidFill>
                <a:effectLst/>
                <a:latin typeface="Roboto"/>
              </a:rPr>
              <a:t> </a:t>
            </a:r>
            <a:r>
              <a:rPr lang="en-US" dirty="0"/>
              <a:t>-&gt; transformed variables (now called </a:t>
            </a:r>
            <a:r>
              <a:rPr lang="en-US" dirty="0">
                <a:solidFill>
                  <a:schemeClr val="accent1"/>
                </a:solidFill>
              </a:rPr>
              <a:t>PC1, PC2, PC3, PC4</a:t>
            </a:r>
            <a:r>
              <a:rPr lang="en-US" dirty="0"/>
              <a:t>) </a:t>
            </a:r>
          </a:p>
        </p:txBody>
      </p:sp>
      <p:pic>
        <p:nvPicPr>
          <p:cNvPr id="6" name="Picture 5">
            <a:extLst>
              <a:ext uri="{FF2B5EF4-FFF2-40B4-BE49-F238E27FC236}">
                <a16:creationId xmlns:a16="http://schemas.microsoft.com/office/drawing/2014/main" id="{A0E3605B-4842-43A7-81FD-B1EC0EFC0B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459" y="3287769"/>
            <a:ext cx="3656370" cy="3337288"/>
          </a:xfrm>
          <a:prstGeom prst="rect">
            <a:avLst/>
          </a:prstGeom>
        </p:spPr>
      </p:pic>
      <p:sp>
        <p:nvSpPr>
          <p:cNvPr id="9" name="TextBox 8">
            <a:extLst>
              <a:ext uri="{FF2B5EF4-FFF2-40B4-BE49-F238E27FC236}">
                <a16:creationId xmlns:a16="http://schemas.microsoft.com/office/drawing/2014/main" id="{83FFD23C-83B6-4E99-B538-2C2627EC2E02}"/>
              </a:ext>
            </a:extLst>
          </p:cNvPr>
          <p:cNvSpPr txBox="1"/>
          <p:nvPr/>
        </p:nvSpPr>
        <p:spPr>
          <a:xfrm>
            <a:off x="5174202" y="4587081"/>
            <a:ext cx="6094520" cy="369332"/>
          </a:xfrm>
          <a:prstGeom prst="rect">
            <a:avLst/>
          </a:prstGeom>
          <a:noFill/>
        </p:spPr>
        <p:txBody>
          <a:bodyPr wrap="square">
            <a:spAutoFit/>
          </a:bodyPr>
          <a:lstStyle/>
          <a:p>
            <a:r>
              <a:rPr lang="en-US" b="0" i="0" dirty="0">
                <a:solidFill>
                  <a:srgbClr val="666666"/>
                </a:solidFill>
                <a:effectLst/>
                <a:latin typeface="Roboto"/>
              </a:rPr>
              <a:t> uncorrelated components</a:t>
            </a:r>
            <a:endParaRPr lang="en-US" dirty="0"/>
          </a:p>
        </p:txBody>
      </p:sp>
    </p:spTree>
    <p:extLst>
      <p:ext uri="{BB962C8B-B14F-4D97-AF65-F5344CB8AC3E}">
        <p14:creationId xmlns:p14="http://schemas.microsoft.com/office/powerpoint/2010/main" val="1212577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5844F-8E36-4D82-8E0F-59D57D61A16B}"/>
              </a:ext>
            </a:extLst>
          </p:cNvPr>
          <p:cNvSpPr>
            <a:spLocks noGrp="1"/>
          </p:cNvSpPr>
          <p:nvPr>
            <p:ph type="title"/>
          </p:nvPr>
        </p:nvSpPr>
        <p:spPr/>
        <p:txBody>
          <a:bodyPr/>
          <a:lstStyle/>
          <a:p>
            <a:r>
              <a:rPr lang="en-US" sz="2800" dirty="0">
                <a:solidFill>
                  <a:schemeClr val="accent1"/>
                </a:solidFill>
                <a:latin typeface="+mn-lt"/>
                <a:ea typeface="+mn-ea"/>
                <a:cs typeface="+mn-cs"/>
              </a:rPr>
              <a:t>PCA results: Transformation or rotation coefficients </a:t>
            </a:r>
          </a:p>
        </p:txBody>
      </p:sp>
      <p:sp>
        <p:nvSpPr>
          <p:cNvPr id="3" name="Content Placeholder 2">
            <a:extLst>
              <a:ext uri="{FF2B5EF4-FFF2-40B4-BE49-F238E27FC236}">
                <a16:creationId xmlns:a16="http://schemas.microsoft.com/office/drawing/2014/main" id="{319BF782-54E2-4B03-956C-C2FBC22B42E9}"/>
              </a:ext>
            </a:extLst>
          </p:cNvPr>
          <p:cNvSpPr>
            <a:spLocks noGrp="1"/>
          </p:cNvSpPr>
          <p:nvPr>
            <p:ph idx="1"/>
          </p:nvPr>
        </p:nvSpPr>
        <p:spPr/>
        <p:txBody>
          <a:bodyPr/>
          <a:lstStyle/>
          <a:p>
            <a:pPr marL="0" indent="0">
              <a:buNone/>
            </a:pPr>
            <a:r>
              <a:rPr lang="en-US" dirty="0" err="1"/>
              <a:t>pca$rotation</a:t>
            </a:r>
            <a:endParaRPr lang="en-US" dirty="0"/>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A24A76D3-2960-4B84-9FE0-AC2FF31770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646661"/>
            <a:ext cx="10594020" cy="2218984"/>
          </a:xfrm>
          <a:prstGeom prst="rect">
            <a:avLst/>
          </a:prstGeom>
        </p:spPr>
      </p:pic>
      <p:sp>
        <p:nvSpPr>
          <p:cNvPr id="6" name="TextBox 5">
            <a:extLst>
              <a:ext uri="{FF2B5EF4-FFF2-40B4-BE49-F238E27FC236}">
                <a16:creationId xmlns:a16="http://schemas.microsoft.com/office/drawing/2014/main" id="{4EA6E32D-A7B8-4F7B-A694-51E43EC0155D}"/>
              </a:ext>
            </a:extLst>
          </p:cNvPr>
          <p:cNvSpPr txBox="1"/>
          <p:nvPr/>
        </p:nvSpPr>
        <p:spPr>
          <a:xfrm>
            <a:off x="838200" y="5363515"/>
            <a:ext cx="7470315" cy="646331"/>
          </a:xfrm>
          <a:prstGeom prst="rect">
            <a:avLst/>
          </a:prstGeom>
          <a:noFill/>
        </p:spPr>
        <p:txBody>
          <a:bodyPr wrap="none" rtlCol="0">
            <a:spAutoFit/>
          </a:bodyPr>
          <a:lstStyle/>
          <a:p>
            <a:r>
              <a:rPr lang="en-US" dirty="0"/>
              <a:t>PC1=Bioclim01*0.604 + bioclim05*0.553+bioclim06*0.573+bioclim12*0.0088</a:t>
            </a:r>
          </a:p>
          <a:p>
            <a:r>
              <a:rPr lang="en-US" dirty="0"/>
              <a:t>PC2=….</a:t>
            </a:r>
          </a:p>
        </p:txBody>
      </p:sp>
    </p:spTree>
    <p:extLst>
      <p:ext uri="{BB962C8B-B14F-4D97-AF65-F5344CB8AC3E}">
        <p14:creationId xmlns:p14="http://schemas.microsoft.com/office/powerpoint/2010/main" val="468358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D5FBAC-5DFD-4076-A044-1ABD0E1FC1AF}"/>
              </a:ext>
            </a:extLst>
          </p:cNvPr>
          <p:cNvSpPr txBox="1"/>
          <p:nvPr/>
        </p:nvSpPr>
        <p:spPr>
          <a:xfrm>
            <a:off x="1076417" y="677209"/>
            <a:ext cx="6851342" cy="1661993"/>
          </a:xfrm>
          <a:prstGeom prst="rect">
            <a:avLst/>
          </a:prstGeom>
          <a:noFill/>
        </p:spPr>
        <p:txBody>
          <a:bodyPr wrap="square">
            <a:spAutoFit/>
          </a:bodyPr>
          <a:lstStyle/>
          <a:p>
            <a:r>
              <a:rPr lang="en-US" sz="2800" dirty="0">
                <a:solidFill>
                  <a:schemeClr val="accent1"/>
                </a:solidFill>
              </a:rPr>
              <a:t>PCA results: Eigenvalues</a:t>
            </a:r>
          </a:p>
          <a:p>
            <a:r>
              <a:rPr lang="en-US" sz="2800" dirty="0"/>
              <a:t>the variances explained by the principal components (one for each component)</a:t>
            </a:r>
          </a:p>
          <a:p>
            <a:pPr algn="l"/>
            <a:endParaRPr lang="en-US" b="0" i="0" dirty="0">
              <a:solidFill>
                <a:srgbClr val="444444"/>
              </a:solidFill>
              <a:effectLst/>
              <a:latin typeface="Roboto"/>
            </a:endParaRPr>
          </a:p>
        </p:txBody>
      </p:sp>
      <p:sp>
        <p:nvSpPr>
          <p:cNvPr id="10" name="TextBox 9">
            <a:extLst>
              <a:ext uri="{FF2B5EF4-FFF2-40B4-BE49-F238E27FC236}">
                <a16:creationId xmlns:a16="http://schemas.microsoft.com/office/drawing/2014/main" id="{2789AC2C-7A8C-44DC-A016-12DFD46D04FE}"/>
              </a:ext>
            </a:extLst>
          </p:cNvPr>
          <p:cNvSpPr txBox="1"/>
          <p:nvPr/>
        </p:nvSpPr>
        <p:spPr>
          <a:xfrm>
            <a:off x="1076417" y="2140865"/>
            <a:ext cx="6094520" cy="1754326"/>
          </a:xfrm>
          <a:prstGeom prst="rect">
            <a:avLst/>
          </a:prstGeom>
          <a:noFill/>
        </p:spPr>
        <p:txBody>
          <a:bodyPr wrap="square">
            <a:spAutoFit/>
          </a:bodyPr>
          <a:lstStyle/>
          <a:p>
            <a:r>
              <a:rPr lang="en-US" dirty="0" err="1"/>
              <a:t>pca$sdev</a:t>
            </a:r>
            <a:endParaRPr lang="en-US" dirty="0"/>
          </a:p>
          <a:p>
            <a:r>
              <a:rPr lang="en-US" dirty="0"/>
              <a:t>[1] 1.6385071 1.0396339 0.4625979 0.1430347</a:t>
            </a:r>
          </a:p>
          <a:p>
            <a:r>
              <a:rPr lang="en-US" dirty="0"/>
              <a:t>          PC1                PC2           PC3              PC4</a:t>
            </a:r>
          </a:p>
          <a:p>
            <a:endParaRPr lang="en-US" dirty="0"/>
          </a:p>
          <a:p>
            <a:endParaRPr lang="en-US" dirty="0"/>
          </a:p>
          <a:p>
            <a:endParaRPr lang="en-US" dirty="0"/>
          </a:p>
        </p:txBody>
      </p:sp>
      <p:pic>
        <p:nvPicPr>
          <p:cNvPr id="13" name="Picture 12">
            <a:extLst>
              <a:ext uri="{FF2B5EF4-FFF2-40B4-BE49-F238E27FC236}">
                <a16:creationId xmlns:a16="http://schemas.microsoft.com/office/drawing/2014/main" id="{5F5483BA-213F-4CD2-B72C-FE5293A613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299" y="3520152"/>
            <a:ext cx="10016971" cy="2198974"/>
          </a:xfrm>
          <a:prstGeom prst="rect">
            <a:avLst/>
          </a:prstGeom>
        </p:spPr>
      </p:pic>
      <p:pic>
        <p:nvPicPr>
          <p:cNvPr id="15" name="Picture 14">
            <a:extLst>
              <a:ext uri="{FF2B5EF4-FFF2-40B4-BE49-F238E27FC236}">
                <a16:creationId xmlns:a16="http://schemas.microsoft.com/office/drawing/2014/main" id="{34B37226-1078-453C-BECC-E6A73840A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57242" y="173664"/>
            <a:ext cx="3027887" cy="3934403"/>
          </a:xfrm>
          <a:prstGeom prst="rect">
            <a:avLst/>
          </a:prstGeom>
        </p:spPr>
      </p:pic>
    </p:spTree>
    <p:extLst>
      <p:ext uri="{BB962C8B-B14F-4D97-AF65-F5344CB8AC3E}">
        <p14:creationId xmlns:p14="http://schemas.microsoft.com/office/powerpoint/2010/main" val="1924472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5BBAD-EDF2-46EC-B58D-A99E13C419FA}"/>
              </a:ext>
            </a:extLst>
          </p:cNvPr>
          <p:cNvSpPr>
            <a:spLocks noGrp="1"/>
          </p:cNvSpPr>
          <p:nvPr>
            <p:ph type="title"/>
          </p:nvPr>
        </p:nvSpPr>
        <p:spPr/>
        <p:txBody>
          <a:bodyPr/>
          <a:lstStyle/>
          <a:p>
            <a:r>
              <a:rPr lang="en-US" dirty="0"/>
              <a:t>PCA for all data points? (without sampling)  </a:t>
            </a:r>
          </a:p>
        </p:txBody>
      </p:sp>
      <p:pic>
        <p:nvPicPr>
          <p:cNvPr id="5" name="Picture 4">
            <a:extLst>
              <a:ext uri="{FF2B5EF4-FFF2-40B4-BE49-F238E27FC236}">
                <a16:creationId xmlns:a16="http://schemas.microsoft.com/office/drawing/2014/main" id="{7B7A1640-6DC1-4E0E-923A-7014EEA11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7612" y="1484348"/>
            <a:ext cx="3870598" cy="4457475"/>
          </a:xfrm>
          <a:prstGeom prst="rect">
            <a:avLst/>
          </a:prstGeom>
        </p:spPr>
      </p:pic>
      <p:sp>
        <p:nvSpPr>
          <p:cNvPr id="6" name="TextBox 5">
            <a:extLst>
              <a:ext uri="{FF2B5EF4-FFF2-40B4-BE49-F238E27FC236}">
                <a16:creationId xmlns:a16="http://schemas.microsoft.com/office/drawing/2014/main" id="{B2339939-E9B6-43FC-BB6D-C14477C1E082}"/>
              </a:ext>
            </a:extLst>
          </p:cNvPr>
          <p:cNvSpPr txBox="1"/>
          <p:nvPr/>
        </p:nvSpPr>
        <p:spPr>
          <a:xfrm>
            <a:off x="980646" y="1941535"/>
            <a:ext cx="6094520" cy="369332"/>
          </a:xfrm>
          <a:prstGeom prst="rect">
            <a:avLst/>
          </a:prstGeom>
          <a:noFill/>
        </p:spPr>
        <p:txBody>
          <a:bodyPr wrap="square">
            <a:spAutoFit/>
          </a:bodyPr>
          <a:lstStyle/>
          <a:p>
            <a:r>
              <a:rPr lang="en-US" dirty="0">
                <a:solidFill>
                  <a:schemeClr val="accent1"/>
                </a:solidFill>
              </a:rPr>
              <a:t>dfsub&lt;-df[sample(</a:t>
            </a:r>
            <a:r>
              <a:rPr lang="en-US" dirty="0" err="1">
                <a:solidFill>
                  <a:schemeClr val="accent1"/>
                </a:solidFill>
              </a:rPr>
              <a:t>nrow</a:t>
            </a:r>
            <a:r>
              <a:rPr lang="en-US" dirty="0">
                <a:solidFill>
                  <a:schemeClr val="accent1"/>
                </a:solidFill>
              </a:rPr>
              <a:t>(df), 1000),c(1,5,6,12)]</a:t>
            </a:r>
          </a:p>
        </p:txBody>
      </p:sp>
    </p:spTree>
    <p:extLst>
      <p:ext uri="{BB962C8B-B14F-4D97-AF65-F5344CB8AC3E}">
        <p14:creationId xmlns:p14="http://schemas.microsoft.com/office/powerpoint/2010/main" val="1212216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AB6FB-0B1B-4027-BB24-84076E6F8364}"/>
              </a:ext>
            </a:extLst>
          </p:cNvPr>
          <p:cNvSpPr>
            <a:spLocks noGrp="1"/>
          </p:cNvSpPr>
          <p:nvPr>
            <p:ph type="title"/>
          </p:nvPr>
        </p:nvSpPr>
        <p:spPr/>
        <p:txBody>
          <a:bodyPr>
            <a:normAutofit/>
          </a:bodyPr>
          <a:lstStyle/>
          <a:p>
            <a:r>
              <a:rPr lang="en-US" sz="3600" dirty="0"/>
              <a:t> PC1 map                           PC2 map                    PC3 map</a:t>
            </a:r>
          </a:p>
        </p:txBody>
      </p:sp>
      <p:pic>
        <p:nvPicPr>
          <p:cNvPr id="5" name="Picture 4">
            <a:extLst>
              <a:ext uri="{FF2B5EF4-FFF2-40B4-BE49-F238E27FC236}">
                <a16:creationId xmlns:a16="http://schemas.microsoft.com/office/drawing/2014/main" id="{3B6857B9-700B-40F0-99B2-811829627C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94" y="1354585"/>
            <a:ext cx="4277835" cy="4926460"/>
          </a:xfrm>
          <a:prstGeom prst="rect">
            <a:avLst/>
          </a:prstGeom>
        </p:spPr>
      </p:pic>
      <p:pic>
        <p:nvPicPr>
          <p:cNvPr id="7" name="Picture 6">
            <a:extLst>
              <a:ext uri="{FF2B5EF4-FFF2-40B4-BE49-F238E27FC236}">
                <a16:creationId xmlns:a16="http://schemas.microsoft.com/office/drawing/2014/main" id="{36828148-FBCF-46D9-B9C5-CBAF932D99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1213" y="1487426"/>
            <a:ext cx="4047132" cy="4660777"/>
          </a:xfrm>
          <a:prstGeom prst="rect">
            <a:avLst/>
          </a:prstGeom>
        </p:spPr>
      </p:pic>
      <p:pic>
        <p:nvPicPr>
          <p:cNvPr id="9" name="Picture 8">
            <a:extLst>
              <a:ext uri="{FF2B5EF4-FFF2-40B4-BE49-F238E27FC236}">
                <a16:creationId xmlns:a16="http://schemas.microsoft.com/office/drawing/2014/main" id="{23F0CB48-5903-4E0B-BF70-F4BB0683B4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8345" y="1690688"/>
            <a:ext cx="3618638" cy="4167312"/>
          </a:xfrm>
          <a:prstGeom prst="rect">
            <a:avLst/>
          </a:prstGeom>
        </p:spPr>
      </p:pic>
    </p:spTree>
    <p:extLst>
      <p:ext uri="{BB962C8B-B14F-4D97-AF65-F5344CB8AC3E}">
        <p14:creationId xmlns:p14="http://schemas.microsoft.com/office/powerpoint/2010/main" val="3323154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2D7E80-62C1-43FD-A47A-0E8650C7E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39" y="217281"/>
            <a:ext cx="9737582" cy="6294490"/>
          </a:xfrm>
          <a:prstGeom prst="rect">
            <a:avLst/>
          </a:prstGeom>
        </p:spPr>
      </p:pic>
      <p:sp>
        <p:nvSpPr>
          <p:cNvPr id="4" name="TextBox 3">
            <a:extLst>
              <a:ext uri="{FF2B5EF4-FFF2-40B4-BE49-F238E27FC236}">
                <a16:creationId xmlns:a16="http://schemas.microsoft.com/office/drawing/2014/main" id="{9F18BC6B-AB56-4031-BF5B-43FFE118B3F7}"/>
              </a:ext>
            </a:extLst>
          </p:cNvPr>
          <p:cNvSpPr txBox="1"/>
          <p:nvPr/>
        </p:nvSpPr>
        <p:spPr>
          <a:xfrm>
            <a:off x="10200443" y="1056443"/>
            <a:ext cx="2097754" cy="1477328"/>
          </a:xfrm>
          <a:prstGeom prst="rect">
            <a:avLst/>
          </a:prstGeom>
          <a:noFill/>
        </p:spPr>
        <p:txBody>
          <a:bodyPr wrap="none" rtlCol="0">
            <a:spAutoFit/>
          </a:bodyPr>
          <a:lstStyle/>
          <a:p>
            <a:r>
              <a:rPr lang="en-US" dirty="0" err="1"/>
              <a:t>Arcgis</a:t>
            </a:r>
            <a:r>
              <a:rPr lang="en-US" dirty="0"/>
              <a:t> tools:</a:t>
            </a:r>
          </a:p>
          <a:p>
            <a:endParaRPr lang="en-US" dirty="0"/>
          </a:p>
          <a:p>
            <a:pPr marL="285750" indent="-285750">
              <a:buFont typeface="Arial" panose="020B0604020202020204" pitchFamily="34" charset="0"/>
              <a:buChar char="•"/>
            </a:pPr>
            <a:r>
              <a:rPr lang="en-US" dirty="0"/>
              <a:t>Clip raster</a:t>
            </a:r>
          </a:p>
          <a:p>
            <a:pPr marL="285750" indent="-285750">
              <a:buFont typeface="Arial" panose="020B0604020202020204" pitchFamily="34" charset="0"/>
              <a:buChar char="•"/>
            </a:pPr>
            <a:r>
              <a:rPr lang="en-US" dirty="0"/>
              <a:t>Composite bands</a:t>
            </a:r>
          </a:p>
          <a:p>
            <a:endParaRPr lang="en-US" dirty="0"/>
          </a:p>
        </p:txBody>
      </p:sp>
    </p:spTree>
    <p:extLst>
      <p:ext uri="{BB962C8B-B14F-4D97-AF65-F5344CB8AC3E}">
        <p14:creationId xmlns:p14="http://schemas.microsoft.com/office/powerpoint/2010/main" val="9855482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2D03FAE-8C90-4469-BB69-E5C24F0F52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8587" y="397040"/>
            <a:ext cx="9651764" cy="6239017"/>
          </a:xfrm>
          <a:prstGeom prst="rect">
            <a:avLst/>
          </a:prstGeom>
        </p:spPr>
      </p:pic>
    </p:spTree>
    <p:extLst>
      <p:ext uri="{BB962C8B-B14F-4D97-AF65-F5344CB8AC3E}">
        <p14:creationId xmlns:p14="http://schemas.microsoft.com/office/powerpoint/2010/main" val="27358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FEB59-43FE-4464-BAC0-7FF8E673C503}"/>
              </a:ext>
            </a:extLst>
          </p:cNvPr>
          <p:cNvSpPr>
            <a:spLocks noGrp="1"/>
          </p:cNvSpPr>
          <p:nvPr>
            <p:ph type="title"/>
          </p:nvPr>
        </p:nvSpPr>
        <p:spPr>
          <a:xfrm>
            <a:off x="776056" y="356247"/>
            <a:ext cx="10515600" cy="1325563"/>
          </a:xfrm>
        </p:spPr>
        <p:txBody>
          <a:bodyPr>
            <a:normAutofit/>
          </a:bodyPr>
          <a:lstStyle/>
          <a:p>
            <a:pPr algn="ctr"/>
            <a:r>
              <a:rPr lang="en-US" sz="3200" dirty="0">
                <a:solidFill>
                  <a:srgbClr val="444444"/>
                </a:solidFill>
                <a:latin typeface="Roboto"/>
              </a:rPr>
              <a:t>K-means clustering on PCA image</a:t>
            </a:r>
          </a:p>
        </p:txBody>
      </p:sp>
      <p:sp>
        <p:nvSpPr>
          <p:cNvPr id="4" name="TextBox 3">
            <a:extLst>
              <a:ext uri="{FF2B5EF4-FFF2-40B4-BE49-F238E27FC236}">
                <a16:creationId xmlns:a16="http://schemas.microsoft.com/office/drawing/2014/main" id="{09C55A42-86F8-4521-A4EA-AC0DD96CBD79}"/>
              </a:ext>
            </a:extLst>
          </p:cNvPr>
          <p:cNvSpPr txBox="1"/>
          <p:nvPr/>
        </p:nvSpPr>
        <p:spPr>
          <a:xfrm>
            <a:off x="652231" y="1895355"/>
            <a:ext cx="6094520" cy="923330"/>
          </a:xfrm>
          <a:prstGeom prst="rect">
            <a:avLst/>
          </a:prstGeom>
          <a:noFill/>
        </p:spPr>
        <p:txBody>
          <a:bodyPr wrap="square">
            <a:spAutoFit/>
          </a:bodyPr>
          <a:lstStyle/>
          <a:p>
            <a:r>
              <a:rPr lang="en-US" dirty="0"/>
              <a:t>n=8</a:t>
            </a:r>
          </a:p>
          <a:p>
            <a:r>
              <a:rPr lang="en-US" dirty="0"/>
              <a:t>k &lt;- </a:t>
            </a:r>
            <a:r>
              <a:rPr lang="en-US" dirty="0" err="1"/>
              <a:t>kmeans</a:t>
            </a:r>
            <a:r>
              <a:rPr lang="en-US" dirty="0"/>
              <a:t>(</a:t>
            </a:r>
            <a:r>
              <a:rPr lang="en-US" dirty="0" err="1"/>
              <a:t>pca$x</a:t>
            </a:r>
            <a:r>
              <a:rPr lang="en-US" dirty="0"/>
              <a:t>[,1:8], centers = n, </a:t>
            </a:r>
            <a:r>
              <a:rPr lang="en-US" dirty="0" err="1"/>
              <a:t>nstart</a:t>
            </a:r>
            <a:r>
              <a:rPr lang="en-US" dirty="0"/>
              <a:t> = 25)</a:t>
            </a:r>
          </a:p>
          <a:p>
            <a:r>
              <a:rPr lang="en-US" dirty="0" err="1"/>
              <a:t>k_label</a:t>
            </a:r>
            <a:r>
              <a:rPr lang="en-US" dirty="0"/>
              <a:t>&lt;-</a:t>
            </a:r>
            <a:r>
              <a:rPr lang="en-US" dirty="0" err="1"/>
              <a:t>k$cluster</a:t>
            </a:r>
            <a:endParaRPr lang="en-US" dirty="0"/>
          </a:p>
        </p:txBody>
      </p:sp>
      <p:pic>
        <p:nvPicPr>
          <p:cNvPr id="6" name="Picture 5">
            <a:extLst>
              <a:ext uri="{FF2B5EF4-FFF2-40B4-BE49-F238E27FC236}">
                <a16:creationId xmlns:a16="http://schemas.microsoft.com/office/drawing/2014/main" id="{659FA4E4-F01F-4B14-A928-9B1D097BA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23976"/>
            <a:ext cx="4677330" cy="5386528"/>
          </a:xfrm>
          <a:prstGeom prst="rect">
            <a:avLst/>
          </a:prstGeom>
        </p:spPr>
      </p:pic>
    </p:spTree>
    <p:extLst>
      <p:ext uri="{BB962C8B-B14F-4D97-AF65-F5344CB8AC3E}">
        <p14:creationId xmlns:p14="http://schemas.microsoft.com/office/powerpoint/2010/main" val="1275611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0656128-63D7-408E-908D-4659FC5B63BE}"/>
              </a:ext>
            </a:extLst>
          </p:cNvPr>
          <p:cNvSpPr txBox="1"/>
          <p:nvPr/>
        </p:nvSpPr>
        <p:spPr>
          <a:xfrm>
            <a:off x="2826426" y="371171"/>
            <a:ext cx="6094520" cy="461665"/>
          </a:xfrm>
          <a:prstGeom prst="rect">
            <a:avLst/>
          </a:prstGeom>
          <a:noFill/>
        </p:spPr>
        <p:txBody>
          <a:bodyPr wrap="square">
            <a:spAutoFit/>
          </a:bodyPr>
          <a:lstStyle/>
          <a:p>
            <a:r>
              <a:rPr lang="en-US" sz="2400" dirty="0">
                <a:solidFill>
                  <a:srgbClr val="444444"/>
                </a:solidFill>
                <a:latin typeface="Times New Roman" panose="02020603050405020304" pitchFamily="18" charset="0"/>
                <a:cs typeface="Times New Roman" panose="02020603050405020304" pitchFamily="18" charset="0"/>
              </a:rPr>
              <a:t>What is </a:t>
            </a:r>
            <a:r>
              <a:rPr lang="en-US" sz="2400" b="0" i="0" dirty="0">
                <a:solidFill>
                  <a:srgbClr val="444444"/>
                </a:solidFill>
                <a:effectLst/>
                <a:latin typeface="Times New Roman" panose="02020603050405020304" pitchFamily="18" charset="0"/>
                <a:cs typeface="Times New Roman" panose="02020603050405020304" pitchFamily="18" charset="0"/>
              </a:rPr>
              <a:t>Principal Component Analysis?</a:t>
            </a: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EE56F63E-39ED-4D2F-9142-20D9159FA4D3}"/>
              </a:ext>
            </a:extLst>
          </p:cNvPr>
          <p:cNvSpPr txBox="1"/>
          <p:nvPr/>
        </p:nvSpPr>
        <p:spPr>
          <a:xfrm>
            <a:off x="605898" y="929362"/>
            <a:ext cx="10535577" cy="3416320"/>
          </a:xfrm>
          <a:prstGeom prst="rect">
            <a:avLst/>
          </a:prstGeom>
          <a:noFill/>
        </p:spPr>
        <p:txBody>
          <a:bodyPr wrap="square">
            <a:spAutoFit/>
          </a:bodyPr>
          <a:lstStyle/>
          <a:p>
            <a:r>
              <a:rPr lang="en-US" b="0" i="0" dirty="0">
                <a:solidFill>
                  <a:srgbClr val="202122"/>
                </a:solidFill>
                <a:effectLst/>
                <a:latin typeface="Arial" panose="020B0604020202020204" pitchFamily="34" charset="0"/>
              </a:rPr>
              <a:t>“Principal component analysis (PCA) is a popular technique for analyzing large datasets containing a high number of dimensions/features per observation, increasing the interpretability of data while preserving the maximum amount of information, and enabling the visualization of multidimensional data. </a:t>
            </a:r>
          </a:p>
          <a:p>
            <a:endParaRPr lang="en-US" dirty="0">
              <a:solidFill>
                <a:srgbClr val="202122"/>
              </a:solidFill>
              <a:latin typeface="Arial" panose="020B0604020202020204" pitchFamily="34" charset="0"/>
            </a:endParaRPr>
          </a:p>
          <a:p>
            <a:r>
              <a:rPr lang="en-US" b="0" i="0" dirty="0">
                <a:solidFill>
                  <a:srgbClr val="202122"/>
                </a:solidFill>
                <a:effectLst/>
                <a:latin typeface="Arial" panose="020B0604020202020204" pitchFamily="34" charset="0"/>
              </a:rPr>
              <a:t>Formally, PCA is a statistical technique for reducing the dimensionality of a dataset. This is accomplished by linearly transforming the data into a new </a:t>
            </a:r>
            <a:r>
              <a:rPr lang="en-US" b="0" i="0" u="none" strike="noStrike" dirty="0">
                <a:solidFill>
                  <a:srgbClr val="0645AD"/>
                </a:solidFill>
                <a:effectLst/>
                <a:latin typeface="Arial" panose="020B0604020202020204" pitchFamily="34" charset="0"/>
                <a:hlinkClick r:id="rId2" tooltip="Coordinate system"/>
              </a:rPr>
              <a:t>coordinate system</a:t>
            </a:r>
            <a:r>
              <a:rPr lang="en-US" b="0" i="0" dirty="0">
                <a:solidFill>
                  <a:srgbClr val="202122"/>
                </a:solidFill>
                <a:effectLst/>
                <a:latin typeface="Arial" panose="020B0604020202020204" pitchFamily="34" charset="0"/>
              </a:rPr>
              <a:t> where (most of) the variation in the data can be described with fewer dimensions than the initial data. </a:t>
            </a:r>
          </a:p>
          <a:p>
            <a:endParaRPr lang="en-US" dirty="0">
              <a:solidFill>
                <a:srgbClr val="202122"/>
              </a:solidFill>
              <a:latin typeface="Arial" panose="020B0604020202020204" pitchFamily="34" charset="0"/>
            </a:endParaRPr>
          </a:p>
          <a:p>
            <a:r>
              <a:rPr lang="en-US" b="0" i="0" dirty="0">
                <a:solidFill>
                  <a:srgbClr val="202122"/>
                </a:solidFill>
                <a:effectLst/>
                <a:latin typeface="Arial" panose="020B0604020202020204" pitchFamily="34" charset="0"/>
              </a:rPr>
              <a:t>Many studies use the first two principal components in order to plot the data in two dimensions and to visually identify clusters of closely related data points. Principal component analysis has applications in many fields such as Population Genetics, Microbiome studies, Atmospheric Science etc.”</a:t>
            </a:r>
            <a:endParaRPr lang="en-US" dirty="0"/>
          </a:p>
        </p:txBody>
      </p:sp>
      <p:sp>
        <p:nvSpPr>
          <p:cNvPr id="9" name="TextBox 8">
            <a:extLst>
              <a:ext uri="{FF2B5EF4-FFF2-40B4-BE49-F238E27FC236}">
                <a16:creationId xmlns:a16="http://schemas.microsoft.com/office/drawing/2014/main" id="{EE6E1740-A06D-44EC-AAFA-C9309F4BEF31}"/>
              </a:ext>
            </a:extLst>
          </p:cNvPr>
          <p:cNvSpPr txBox="1"/>
          <p:nvPr/>
        </p:nvSpPr>
        <p:spPr>
          <a:xfrm>
            <a:off x="7835651" y="6581001"/>
            <a:ext cx="6094520" cy="276999"/>
          </a:xfrm>
          <a:prstGeom prst="rect">
            <a:avLst/>
          </a:prstGeom>
          <a:noFill/>
        </p:spPr>
        <p:txBody>
          <a:bodyPr wrap="square">
            <a:spAutoFit/>
          </a:bodyPr>
          <a:lstStyle/>
          <a:p>
            <a:r>
              <a:rPr lang="en-US" sz="1200" dirty="0"/>
              <a:t>https://en.wikipedia.org/wiki/Principal_component_analysis</a:t>
            </a:r>
          </a:p>
        </p:txBody>
      </p:sp>
      <p:pic>
        <p:nvPicPr>
          <p:cNvPr id="3" name="Picture 2">
            <a:extLst>
              <a:ext uri="{FF2B5EF4-FFF2-40B4-BE49-F238E27FC236}">
                <a16:creationId xmlns:a16="http://schemas.microsoft.com/office/drawing/2014/main" id="{D7CB9FDE-3C10-471C-89CE-2925C33222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298" y="4442208"/>
            <a:ext cx="2806407" cy="1687262"/>
          </a:xfrm>
          <a:prstGeom prst="rect">
            <a:avLst/>
          </a:prstGeom>
        </p:spPr>
      </p:pic>
      <p:sp>
        <p:nvSpPr>
          <p:cNvPr id="4" name="TextBox 3">
            <a:extLst>
              <a:ext uri="{FF2B5EF4-FFF2-40B4-BE49-F238E27FC236}">
                <a16:creationId xmlns:a16="http://schemas.microsoft.com/office/drawing/2014/main" id="{CC228B12-F794-4DB5-A485-C64E5734BC46}"/>
              </a:ext>
            </a:extLst>
          </p:cNvPr>
          <p:cNvSpPr txBox="1"/>
          <p:nvPr/>
        </p:nvSpPr>
        <p:spPr>
          <a:xfrm>
            <a:off x="436858" y="6027003"/>
            <a:ext cx="4774256" cy="646331"/>
          </a:xfrm>
          <a:prstGeom prst="rect">
            <a:avLst/>
          </a:prstGeom>
          <a:noFill/>
        </p:spPr>
        <p:txBody>
          <a:bodyPr wrap="none" rtlCol="0">
            <a:spAutoFit/>
          </a:bodyPr>
          <a:lstStyle/>
          <a:p>
            <a:r>
              <a:rPr lang="en-US" dirty="0"/>
              <a:t>NEON hyperspectral remote sensing data;</a:t>
            </a:r>
          </a:p>
          <a:p>
            <a:r>
              <a:rPr lang="en-US" b="0" i="0" dirty="0">
                <a:solidFill>
                  <a:srgbClr val="141516"/>
                </a:solidFill>
                <a:effectLst/>
                <a:latin typeface="Inter"/>
              </a:rPr>
              <a:t>Each layer in the cube represents a spectral band</a:t>
            </a:r>
            <a:endParaRPr lang="en-US" dirty="0"/>
          </a:p>
        </p:txBody>
      </p:sp>
    </p:spTree>
    <p:extLst>
      <p:ext uri="{BB962C8B-B14F-4D97-AF65-F5344CB8AC3E}">
        <p14:creationId xmlns:p14="http://schemas.microsoft.com/office/powerpoint/2010/main" val="30258859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BandWidths">
            <a:extLst>
              <a:ext uri="{FF2B5EF4-FFF2-40B4-BE49-F238E27FC236}">
                <a16:creationId xmlns:a16="http://schemas.microsoft.com/office/drawing/2014/main" id="{1EEF3298-074C-4231-9A1B-8B76F992578F}"/>
              </a:ext>
            </a:extLst>
          </p:cNvPr>
          <p:cNvPicPr>
            <a:picLocks noChangeAspect="1" noChangeArrowheads="1"/>
          </p:cNvPicPr>
          <p:nvPr/>
        </p:nvPicPr>
        <p:blipFill>
          <a:blip r:embed="rId2"/>
          <a:srcRect/>
          <a:stretch>
            <a:fillRect/>
          </a:stretch>
        </p:blipFill>
        <p:spPr bwMode="auto">
          <a:xfrm>
            <a:off x="1297619" y="1188868"/>
            <a:ext cx="8610600" cy="5078413"/>
          </a:xfrm>
          <a:prstGeom prst="rect">
            <a:avLst/>
          </a:prstGeom>
          <a:noFill/>
          <a:ln w="9525">
            <a:noFill/>
            <a:miter lim="800000"/>
            <a:headEnd/>
            <a:tailEnd/>
          </a:ln>
        </p:spPr>
      </p:pic>
      <p:sp>
        <p:nvSpPr>
          <p:cNvPr id="6" name="TextBox 5">
            <a:extLst>
              <a:ext uri="{FF2B5EF4-FFF2-40B4-BE49-F238E27FC236}">
                <a16:creationId xmlns:a16="http://schemas.microsoft.com/office/drawing/2014/main" id="{8D89F841-D5D9-41F7-B5E9-DEC26280C99C}"/>
              </a:ext>
            </a:extLst>
          </p:cNvPr>
          <p:cNvSpPr txBox="1"/>
          <p:nvPr/>
        </p:nvSpPr>
        <p:spPr>
          <a:xfrm>
            <a:off x="4144443" y="493065"/>
            <a:ext cx="2916952" cy="369332"/>
          </a:xfrm>
          <a:prstGeom prst="rect">
            <a:avLst/>
          </a:prstGeom>
          <a:noFill/>
        </p:spPr>
        <p:txBody>
          <a:bodyPr wrap="none" rtlCol="0">
            <a:spAutoFit/>
          </a:bodyPr>
          <a:lstStyle/>
          <a:p>
            <a:r>
              <a:rPr lang="en-US" dirty="0"/>
              <a:t>Hyperspectral Data  and PCA </a:t>
            </a:r>
          </a:p>
        </p:txBody>
      </p:sp>
    </p:spTree>
    <p:extLst>
      <p:ext uri="{BB962C8B-B14F-4D97-AF65-F5344CB8AC3E}">
        <p14:creationId xmlns:p14="http://schemas.microsoft.com/office/powerpoint/2010/main" val="4263915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pectral">
            <a:extLst>
              <a:ext uri="{FF2B5EF4-FFF2-40B4-BE49-F238E27FC236}">
                <a16:creationId xmlns:a16="http://schemas.microsoft.com/office/drawing/2014/main" id="{122B8479-0CD0-4F6D-AB77-6AFA05D9C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513" y="953611"/>
            <a:ext cx="7543800" cy="5661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F1A4348-70FC-45B1-9BAB-384DDB4BB9D2}"/>
              </a:ext>
            </a:extLst>
          </p:cNvPr>
          <p:cNvSpPr txBox="1"/>
          <p:nvPr/>
        </p:nvSpPr>
        <p:spPr>
          <a:xfrm>
            <a:off x="4144443" y="493065"/>
            <a:ext cx="2916952" cy="369332"/>
          </a:xfrm>
          <a:prstGeom prst="rect">
            <a:avLst/>
          </a:prstGeom>
          <a:noFill/>
        </p:spPr>
        <p:txBody>
          <a:bodyPr wrap="none" rtlCol="0">
            <a:spAutoFit/>
          </a:bodyPr>
          <a:lstStyle/>
          <a:p>
            <a:r>
              <a:rPr lang="en-US" dirty="0"/>
              <a:t>Hyperspectral Data  and PCA </a:t>
            </a:r>
          </a:p>
        </p:txBody>
      </p:sp>
    </p:spTree>
    <p:extLst>
      <p:ext uri="{BB962C8B-B14F-4D97-AF65-F5344CB8AC3E}">
        <p14:creationId xmlns:p14="http://schemas.microsoft.com/office/powerpoint/2010/main" val="3870574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3E3D78D-923D-4312-8AE7-BE069C19413B}"/>
              </a:ext>
            </a:extLst>
          </p:cNvPr>
          <p:cNvSpPr txBox="1"/>
          <p:nvPr/>
        </p:nvSpPr>
        <p:spPr>
          <a:xfrm>
            <a:off x="2070717" y="2127967"/>
            <a:ext cx="6094520" cy="923330"/>
          </a:xfrm>
          <a:prstGeom prst="rect">
            <a:avLst/>
          </a:prstGeom>
          <a:noFill/>
        </p:spPr>
        <p:txBody>
          <a:bodyPr wrap="square">
            <a:spAutoFit/>
          </a:bodyPr>
          <a:lstStyle/>
          <a:p>
            <a:r>
              <a:rPr lang="en-US" dirty="0" err="1"/>
              <a:t>hyperspectral.tif</a:t>
            </a:r>
            <a:endParaRPr lang="en-US" dirty="0"/>
          </a:p>
          <a:p>
            <a:endParaRPr lang="en-US" dirty="0"/>
          </a:p>
          <a:p>
            <a:r>
              <a:rPr lang="en-US" dirty="0"/>
              <a:t>rgb3band.tif</a:t>
            </a:r>
          </a:p>
        </p:txBody>
      </p:sp>
    </p:spTree>
    <p:extLst>
      <p:ext uri="{BB962C8B-B14F-4D97-AF65-F5344CB8AC3E}">
        <p14:creationId xmlns:p14="http://schemas.microsoft.com/office/powerpoint/2010/main" val="1097084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492B325-E51A-4AD5-B992-EACAC4D0E5E3}"/>
              </a:ext>
            </a:extLst>
          </p:cNvPr>
          <p:cNvSpPr txBox="1"/>
          <p:nvPr/>
        </p:nvSpPr>
        <p:spPr>
          <a:xfrm>
            <a:off x="1061278" y="1346576"/>
            <a:ext cx="9008616" cy="4801314"/>
          </a:xfrm>
          <a:prstGeom prst="rect">
            <a:avLst/>
          </a:prstGeom>
          <a:noFill/>
        </p:spPr>
        <p:txBody>
          <a:bodyPr wrap="square">
            <a:spAutoFit/>
          </a:bodyPr>
          <a:lstStyle/>
          <a:p>
            <a:r>
              <a:rPr lang="en-US" dirty="0" err="1"/>
              <a:t>Kinget</a:t>
            </a:r>
            <a:r>
              <a:rPr lang="en-US" dirty="0"/>
              <a:t> al. (1997) compiled a large climate data set to examine the relationship between climate variability and lake thermal stratification patterns for South Bay (Lake Huron), Ontario. </a:t>
            </a:r>
          </a:p>
          <a:p>
            <a:endParaRPr lang="en-US" dirty="0"/>
          </a:p>
          <a:p>
            <a:endParaRPr lang="en-US" dirty="0"/>
          </a:p>
          <a:p>
            <a:pPr marL="285750" indent="-285750">
              <a:buFont typeface="Arial" panose="020B0604020202020204" pitchFamily="34" charset="0"/>
              <a:buChar char="•"/>
            </a:pPr>
            <a:r>
              <a:rPr lang="en-US" dirty="0"/>
              <a:t>mean air temperature</a:t>
            </a:r>
          </a:p>
          <a:p>
            <a:pPr marL="285750" indent="-285750">
              <a:buFont typeface="Arial" panose="020B0604020202020204" pitchFamily="34" charset="0"/>
              <a:buChar char="•"/>
            </a:pPr>
            <a:r>
              <a:rPr lang="en-US" dirty="0"/>
              <a:t>wind speed </a:t>
            </a:r>
          </a:p>
          <a:p>
            <a:pPr marL="285750" indent="-285750">
              <a:buFont typeface="Arial" panose="020B0604020202020204" pitchFamily="34" charset="0"/>
              <a:buChar char="•"/>
            </a:pPr>
            <a:r>
              <a:rPr lang="en-US" dirty="0"/>
              <a:t>monthly prevailing wind direction (eight compass point direction)</a:t>
            </a:r>
          </a:p>
          <a:p>
            <a:pPr marL="285750" indent="-285750">
              <a:buFont typeface="Arial" panose="020B0604020202020204" pitchFamily="34" charset="0"/>
              <a:buChar char="•"/>
            </a:pPr>
            <a:r>
              <a:rPr lang="en-US" dirty="0"/>
              <a:t>percent of total monthly hours that wind blew along the bay's fetch </a:t>
            </a:r>
          </a:p>
          <a:p>
            <a:r>
              <a:rPr lang="en-US" dirty="0"/>
              <a:t>…….</a:t>
            </a:r>
          </a:p>
          <a:p>
            <a:pPr marL="285750" indent="-285750">
              <a:buFont typeface="Arial" panose="020B0604020202020204" pitchFamily="34" charset="0"/>
              <a:buChar char="•"/>
            </a:pPr>
            <a:r>
              <a:rPr lang="en-US" dirty="0"/>
              <a:t>Monthly mean incoming solar radiation</a:t>
            </a:r>
          </a:p>
          <a:p>
            <a:pPr marL="285750" indent="-285750">
              <a:buFont typeface="Arial" panose="020B0604020202020204" pitchFamily="34" charset="0"/>
              <a:buChar char="•"/>
            </a:pPr>
            <a:r>
              <a:rPr lang="en-US" dirty="0"/>
              <a:t>Ice Julian dates </a:t>
            </a:r>
          </a:p>
          <a:p>
            <a:endParaRPr lang="en-US" dirty="0"/>
          </a:p>
          <a:p>
            <a:r>
              <a:rPr lang="en-US" dirty="0"/>
              <a:t>36 variables spanning 37 years</a:t>
            </a:r>
          </a:p>
          <a:p>
            <a:endParaRPr lang="en-US" dirty="0"/>
          </a:p>
          <a:p>
            <a:endParaRPr lang="en-US" dirty="0"/>
          </a:p>
          <a:p>
            <a:r>
              <a:rPr lang="en-US" dirty="0"/>
              <a:t>Use PCA to reduce input data dimension</a:t>
            </a:r>
          </a:p>
          <a:p>
            <a:r>
              <a:rPr lang="en-US" dirty="0"/>
              <a:t>(</a:t>
            </a:r>
            <a:r>
              <a:rPr lang="en-US" dirty="0">
                <a:solidFill>
                  <a:srgbClr val="FF0000"/>
                </a:solidFill>
              </a:rPr>
              <a:t>Remove redundant information</a:t>
            </a:r>
            <a:r>
              <a:rPr lang="en-US" dirty="0"/>
              <a:t>)   </a:t>
            </a:r>
          </a:p>
        </p:txBody>
      </p:sp>
      <p:sp>
        <p:nvSpPr>
          <p:cNvPr id="2" name="TextBox 1">
            <a:extLst>
              <a:ext uri="{FF2B5EF4-FFF2-40B4-BE49-F238E27FC236}">
                <a16:creationId xmlns:a16="http://schemas.microsoft.com/office/drawing/2014/main" id="{D850AC44-E335-49E9-9756-C828144088C6}"/>
              </a:ext>
            </a:extLst>
          </p:cNvPr>
          <p:cNvSpPr txBox="1"/>
          <p:nvPr/>
        </p:nvSpPr>
        <p:spPr>
          <a:xfrm>
            <a:off x="3613229" y="633585"/>
            <a:ext cx="3757439" cy="461665"/>
          </a:xfrm>
          <a:prstGeom prst="rect">
            <a:avLst/>
          </a:prstGeom>
          <a:noFill/>
        </p:spPr>
        <p:txBody>
          <a:bodyPr wrap="none" rtlCol="0">
            <a:spAutoFit/>
          </a:bodyPr>
          <a:lstStyle/>
          <a:p>
            <a:r>
              <a:rPr lang="en-US" sz="2400" dirty="0">
                <a:solidFill>
                  <a:srgbClr val="444444"/>
                </a:solidFill>
                <a:latin typeface="Times New Roman" panose="02020603050405020304" pitchFamily="18" charset="0"/>
                <a:cs typeface="Times New Roman" panose="02020603050405020304" pitchFamily="18" charset="0"/>
              </a:rPr>
              <a:t>Numerous PCA Applications</a:t>
            </a:r>
          </a:p>
        </p:txBody>
      </p:sp>
      <p:sp>
        <p:nvSpPr>
          <p:cNvPr id="3" name="Arrow: Right 2">
            <a:extLst>
              <a:ext uri="{FF2B5EF4-FFF2-40B4-BE49-F238E27FC236}">
                <a16:creationId xmlns:a16="http://schemas.microsoft.com/office/drawing/2014/main" id="{594D526B-96E7-4332-8E8C-5CD70F8D9EC8}"/>
              </a:ext>
            </a:extLst>
          </p:cNvPr>
          <p:cNvSpPr/>
          <p:nvPr/>
        </p:nvSpPr>
        <p:spPr>
          <a:xfrm>
            <a:off x="5256564" y="5484791"/>
            <a:ext cx="978408" cy="277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5B113DC-F6BB-4B00-90CA-DAE77CD465B9}"/>
              </a:ext>
            </a:extLst>
          </p:cNvPr>
          <p:cNvSpPr txBox="1"/>
          <p:nvPr/>
        </p:nvSpPr>
        <p:spPr>
          <a:xfrm>
            <a:off x="6960093" y="5484791"/>
            <a:ext cx="4170629" cy="369332"/>
          </a:xfrm>
          <a:prstGeom prst="rect">
            <a:avLst/>
          </a:prstGeom>
          <a:noFill/>
        </p:spPr>
        <p:txBody>
          <a:bodyPr wrap="none" rtlCol="0">
            <a:spAutoFit/>
          </a:bodyPr>
          <a:lstStyle/>
          <a:p>
            <a:r>
              <a:rPr lang="en-US" dirty="0"/>
              <a:t>Better statistical model and interpretation </a:t>
            </a:r>
          </a:p>
        </p:txBody>
      </p:sp>
    </p:spTree>
    <p:extLst>
      <p:ext uri="{BB962C8B-B14F-4D97-AF65-F5344CB8AC3E}">
        <p14:creationId xmlns:p14="http://schemas.microsoft.com/office/powerpoint/2010/main" val="19947174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BC6EE-64CC-475E-B678-E71039C825BD}"/>
              </a:ext>
            </a:extLst>
          </p:cNvPr>
          <p:cNvSpPr>
            <a:spLocks noGrp="1"/>
          </p:cNvSpPr>
          <p:nvPr>
            <p:ph type="title"/>
          </p:nvPr>
        </p:nvSpPr>
        <p:spPr>
          <a:xfrm>
            <a:off x="1736325" y="225738"/>
            <a:ext cx="8288045" cy="1325563"/>
          </a:xfrm>
        </p:spPr>
        <p:txBody>
          <a:bodyPr/>
          <a:lstStyle/>
          <a:p>
            <a:r>
              <a:rPr lang="en-US" sz="2400" dirty="0">
                <a:solidFill>
                  <a:srgbClr val="444444"/>
                </a:solidFill>
                <a:latin typeface="Times New Roman" panose="02020603050405020304" pitchFamily="18" charset="0"/>
                <a:ea typeface="+mn-ea"/>
                <a:cs typeface="Times New Roman" panose="02020603050405020304" pitchFamily="18" charset="0"/>
              </a:rPr>
              <a:t>PCA as a key data pre-processing step in statistical modelling </a:t>
            </a:r>
          </a:p>
        </p:txBody>
      </p:sp>
      <p:sp>
        <p:nvSpPr>
          <p:cNvPr id="3" name="Content Placeholder 2">
            <a:extLst>
              <a:ext uri="{FF2B5EF4-FFF2-40B4-BE49-F238E27FC236}">
                <a16:creationId xmlns:a16="http://schemas.microsoft.com/office/drawing/2014/main" id="{61254023-ED48-403D-B330-2A4003A6A1ED}"/>
              </a:ext>
            </a:extLst>
          </p:cNvPr>
          <p:cNvSpPr>
            <a:spLocks noGrp="1"/>
          </p:cNvSpPr>
          <p:nvPr>
            <p:ph idx="1"/>
          </p:nvPr>
        </p:nvSpPr>
        <p:spPr>
          <a:xfrm>
            <a:off x="1273207" y="4279037"/>
            <a:ext cx="9214282" cy="2015231"/>
          </a:xfrm>
        </p:spPr>
        <p:txBody>
          <a:bodyPr/>
          <a:lstStyle/>
          <a:p>
            <a:r>
              <a:rPr lang="en-US" b="0" i="0" dirty="0">
                <a:solidFill>
                  <a:srgbClr val="666666"/>
                </a:solidFill>
                <a:effectLst/>
                <a:latin typeface="Roboto"/>
              </a:rPr>
              <a:t>High intercorrelations among two or more independent variables </a:t>
            </a:r>
          </a:p>
          <a:p>
            <a:r>
              <a:rPr lang="en-US" dirty="0">
                <a:solidFill>
                  <a:srgbClr val="666666"/>
                </a:solidFill>
                <a:latin typeface="Roboto"/>
              </a:rPr>
              <a:t>M</a:t>
            </a:r>
            <a:r>
              <a:rPr lang="en-US" b="0" i="0" dirty="0">
                <a:solidFill>
                  <a:srgbClr val="666666"/>
                </a:solidFill>
                <a:effectLst/>
                <a:latin typeface="Roboto"/>
              </a:rPr>
              <a:t>ulticollinearity leads to wider confidence intervals</a:t>
            </a:r>
          </a:p>
          <a:p>
            <a:r>
              <a:rPr lang="en-US" dirty="0">
                <a:solidFill>
                  <a:srgbClr val="666666"/>
                </a:solidFill>
                <a:latin typeface="Roboto"/>
              </a:rPr>
              <a:t>Model results are difficult to interpret</a:t>
            </a:r>
            <a:endParaRPr lang="en-US" dirty="0"/>
          </a:p>
        </p:txBody>
      </p:sp>
      <p:sp>
        <p:nvSpPr>
          <p:cNvPr id="5" name="Rectangle 4">
            <a:extLst>
              <a:ext uri="{FF2B5EF4-FFF2-40B4-BE49-F238E27FC236}">
                <a16:creationId xmlns:a16="http://schemas.microsoft.com/office/drawing/2014/main" id="{54F629BB-452E-4808-AFC0-5E50029712E4}"/>
              </a:ext>
            </a:extLst>
          </p:cNvPr>
          <p:cNvSpPr/>
          <p:nvPr/>
        </p:nvSpPr>
        <p:spPr>
          <a:xfrm>
            <a:off x="8397906" y="1884263"/>
            <a:ext cx="2570825" cy="1221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Ozone levels</a:t>
            </a:r>
          </a:p>
        </p:txBody>
      </p:sp>
      <p:sp>
        <p:nvSpPr>
          <p:cNvPr id="7" name="TextBox 6">
            <a:extLst>
              <a:ext uri="{FF2B5EF4-FFF2-40B4-BE49-F238E27FC236}">
                <a16:creationId xmlns:a16="http://schemas.microsoft.com/office/drawing/2014/main" id="{8B182647-30F8-463D-B5EA-75DE36B5C2D8}"/>
              </a:ext>
            </a:extLst>
          </p:cNvPr>
          <p:cNvSpPr txBox="1"/>
          <p:nvPr/>
        </p:nvSpPr>
        <p:spPr>
          <a:xfrm>
            <a:off x="3988294" y="1729051"/>
            <a:ext cx="6094520" cy="461665"/>
          </a:xfrm>
          <a:prstGeom prst="rect">
            <a:avLst/>
          </a:prstGeom>
          <a:noFill/>
        </p:spPr>
        <p:txBody>
          <a:bodyPr wrap="square">
            <a:spAutoFit/>
          </a:bodyPr>
          <a:lstStyle/>
          <a:p>
            <a:r>
              <a:rPr lang="en-US" sz="2400" dirty="0">
                <a:solidFill>
                  <a:srgbClr val="444444"/>
                </a:solidFill>
                <a:latin typeface="Times New Roman" panose="02020603050405020304" pitchFamily="18" charset="0"/>
                <a:cs typeface="Times New Roman" panose="02020603050405020304" pitchFamily="18" charset="0"/>
              </a:rPr>
              <a:t>EPA Ozone project (1960-1970)</a:t>
            </a:r>
          </a:p>
        </p:txBody>
      </p:sp>
      <p:sp>
        <p:nvSpPr>
          <p:cNvPr id="8" name="Rectangle 7">
            <a:extLst>
              <a:ext uri="{FF2B5EF4-FFF2-40B4-BE49-F238E27FC236}">
                <a16:creationId xmlns:a16="http://schemas.microsoft.com/office/drawing/2014/main" id="{C4ED7638-2597-4B4D-B70F-D29FBDB31FD8}"/>
              </a:ext>
            </a:extLst>
          </p:cNvPr>
          <p:cNvSpPr/>
          <p:nvPr/>
        </p:nvSpPr>
        <p:spPr>
          <a:xfrm>
            <a:off x="287414" y="1900884"/>
            <a:ext cx="3462291" cy="1333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450 meteorological variables for a period of seven years;</a:t>
            </a:r>
          </a:p>
          <a:p>
            <a:pPr algn="ctr"/>
            <a:r>
              <a:rPr lang="en-US" dirty="0"/>
              <a:t>Automobile emissions;</a:t>
            </a:r>
          </a:p>
        </p:txBody>
      </p:sp>
      <p:sp>
        <p:nvSpPr>
          <p:cNvPr id="9" name="Oval 8">
            <a:extLst>
              <a:ext uri="{FF2B5EF4-FFF2-40B4-BE49-F238E27FC236}">
                <a16:creationId xmlns:a16="http://schemas.microsoft.com/office/drawing/2014/main" id="{B359DF13-E33B-411C-BC0B-4F8746421E2F}"/>
              </a:ext>
            </a:extLst>
          </p:cNvPr>
          <p:cNvSpPr/>
          <p:nvPr/>
        </p:nvSpPr>
        <p:spPr>
          <a:xfrm>
            <a:off x="4892335" y="2368466"/>
            <a:ext cx="2354802" cy="14751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Statistical modelling</a:t>
            </a:r>
          </a:p>
        </p:txBody>
      </p:sp>
    </p:spTree>
    <p:extLst>
      <p:ext uri="{BB962C8B-B14F-4D97-AF65-F5344CB8AC3E}">
        <p14:creationId xmlns:p14="http://schemas.microsoft.com/office/powerpoint/2010/main" val="2010123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211AEA-D36B-45A1-A2AD-9BBACD62EC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403" y="1940331"/>
            <a:ext cx="2806407" cy="1956965"/>
          </a:xfrm>
          <a:prstGeom prst="rect">
            <a:avLst/>
          </a:prstGeom>
        </p:spPr>
      </p:pic>
      <p:sp>
        <p:nvSpPr>
          <p:cNvPr id="6" name="TextBox 5">
            <a:extLst>
              <a:ext uri="{FF2B5EF4-FFF2-40B4-BE49-F238E27FC236}">
                <a16:creationId xmlns:a16="http://schemas.microsoft.com/office/drawing/2014/main" id="{8962D4E9-CEF2-4373-B8CC-10470C430E84}"/>
              </a:ext>
            </a:extLst>
          </p:cNvPr>
          <p:cNvSpPr txBox="1"/>
          <p:nvPr/>
        </p:nvSpPr>
        <p:spPr>
          <a:xfrm>
            <a:off x="1393794" y="399480"/>
            <a:ext cx="10235952" cy="461665"/>
          </a:xfrm>
          <a:prstGeom prst="rect">
            <a:avLst/>
          </a:prstGeom>
          <a:noFill/>
        </p:spPr>
        <p:txBody>
          <a:bodyPr wrap="square">
            <a:spAutoFit/>
          </a:bodyPr>
          <a:lstStyle/>
          <a:p>
            <a:r>
              <a:rPr lang="en-US" sz="2400" dirty="0">
                <a:solidFill>
                  <a:srgbClr val="444444"/>
                </a:solidFill>
                <a:latin typeface="Times New Roman" panose="02020603050405020304" pitchFamily="18" charset="0"/>
                <a:cs typeface="Times New Roman" panose="02020603050405020304" pitchFamily="18" charset="0"/>
              </a:rPr>
              <a:t>PCA as a key data pre-processing step in hyperspectral remote sensing </a:t>
            </a:r>
          </a:p>
        </p:txBody>
      </p:sp>
      <p:sp>
        <p:nvSpPr>
          <p:cNvPr id="7" name="Arrow: Right 6">
            <a:extLst>
              <a:ext uri="{FF2B5EF4-FFF2-40B4-BE49-F238E27FC236}">
                <a16:creationId xmlns:a16="http://schemas.microsoft.com/office/drawing/2014/main" id="{A73DF6E3-5E5F-4727-A822-D89A7AB8EBBA}"/>
              </a:ext>
            </a:extLst>
          </p:cNvPr>
          <p:cNvSpPr/>
          <p:nvPr/>
        </p:nvSpPr>
        <p:spPr>
          <a:xfrm>
            <a:off x="4341181" y="2583402"/>
            <a:ext cx="1669002" cy="532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849DCA2-ED42-4A40-8DE0-75308BB18B6A}"/>
              </a:ext>
            </a:extLst>
          </p:cNvPr>
          <p:cNvSpPr txBox="1"/>
          <p:nvPr/>
        </p:nvSpPr>
        <p:spPr>
          <a:xfrm>
            <a:off x="4953740" y="2192784"/>
            <a:ext cx="559769" cy="369332"/>
          </a:xfrm>
          <a:prstGeom prst="rect">
            <a:avLst/>
          </a:prstGeom>
          <a:noFill/>
        </p:spPr>
        <p:txBody>
          <a:bodyPr wrap="none" rtlCol="0">
            <a:spAutoFit/>
          </a:bodyPr>
          <a:lstStyle/>
          <a:p>
            <a:r>
              <a:rPr lang="en-US" dirty="0"/>
              <a:t>PCA</a:t>
            </a:r>
          </a:p>
        </p:txBody>
      </p:sp>
      <p:sp>
        <p:nvSpPr>
          <p:cNvPr id="9" name="TextBox 8">
            <a:extLst>
              <a:ext uri="{FF2B5EF4-FFF2-40B4-BE49-F238E27FC236}">
                <a16:creationId xmlns:a16="http://schemas.microsoft.com/office/drawing/2014/main" id="{D1FC338A-FF63-4F3C-86BE-BB268E9FB6C2}"/>
              </a:ext>
            </a:extLst>
          </p:cNvPr>
          <p:cNvSpPr txBox="1"/>
          <p:nvPr/>
        </p:nvSpPr>
        <p:spPr>
          <a:xfrm>
            <a:off x="1393794" y="1682291"/>
            <a:ext cx="2369623" cy="369332"/>
          </a:xfrm>
          <a:prstGeom prst="rect">
            <a:avLst/>
          </a:prstGeom>
          <a:noFill/>
        </p:spPr>
        <p:txBody>
          <a:bodyPr wrap="none" rtlCol="0">
            <a:spAutoFit/>
          </a:bodyPr>
          <a:lstStyle/>
          <a:p>
            <a:r>
              <a:rPr lang="en-US" dirty="0"/>
              <a:t>200-400 spectral bands</a:t>
            </a:r>
          </a:p>
        </p:txBody>
      </p:sp>
      <p:sp>
        <p:nvSpPr>
          <p:cNvPr id="11" name="Arrow: Down 10">
            <a:extLst>
              <a:ext uri="{FF2B5EF4-FFF2-40B4-BE49-F238E27FC236}">
                <a16:creationId xmlns:a16="http://schemas.microsoft.com/office/drawing/2014/main" id="{B5E9E4F3-0FB1-4B1A-B1EA-81B31379ED71}"/>
              </a:ext>
            </a:extLst>
          </p:cNvPr>
          <p:cNvSpPr/>
          <p:nvPr/>
        </p:nvSpPr>
        <p:spPr>
          <a:xfrm>
            <a:off x="7910004" y="3515557"/>
            <a:ext cx="568171" cy="11984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FA3DC8-BECA-42C5-8733-70ED73493D7F}"/>
              </a:ext>
            </a:extLst>
          </p:cNvPr>
          <p:cNvSpPr/>
          <p:nvPr/>
        </p:nvSpPr>
        <p:spPr>
          <a:xfrm>
            <a:off x="6680446" y="2192784"/>
            <a:ext cx="3027285" cy="11008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10 principal components</a:t>
            </a:r>
          </a:p>
        </p:txBody>
      </p:sp>
      <p:sp>
        <p:nvSpPr>
          <p:cNvPr id="13" name="Oval 12">
            <a:extLst>
              <a:ext uri="{FF2B5EF4-FFF2-40B4-BE49-F238E27FC236}">
                <a16:creationId xmlns:a16="http://schemas.microsoft.com/office/drawing/2014/main" id="{4A6C40F1-2C00-4C1E-922A-620A1DB9B1F1}"/>
              </a:ext>
            </a:extLst>
          </p:cNvPr>
          <p:cNvSpPr/>
          <p:nvPr/>
        </p:nvSpPr>
        <p:spPr>
          <a:xfrm>
            <a:off x="6711517" y="4856086"/>
            <a:ext cx="3138256" cy="107419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Image classification or object detection</a:t>
            </a:r>
          </a:p>
        </p:txBody>
      </p:sp>
      <p:sp>
        <p:nvSpPr>
          <p:cNvPr id="15" name="TextBox 14">
            <a:extLst>
              <a:ext uri="{FF2B5EF4-FFF2-40B4-BE49-F238E27FC236}">
                <a16:creationId xmlns:a16="http://schemas.microsoft.com/office/drawing/2014/main" id="{3B98BBCB-3CE7-41F7-840C-0634BC8749A1}"/>
              </a:ext>
            </a:extLst>
          </p:cNvPr>
          <p:cNvSpPr txBox="1"/>
          <p:nvPr/>
        </p:nvSpPr>
        <p:spPr>
          <a:xfrm>
            <a:off x="215283" y="3946970"/>
            <a:ext cx="6094520" cy="646331"/>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E2E2E"/>
                </a:solidFill>
                <a:effectLst/>
                <a:latin typeface="NexusSerif"/>
              </a:rPr>
              <a:t>Computationally demanding; </a:t>
            </a:r>
          </a:p>
          <a:p>
            <a:pPr marL="285750" indent="-285750">
              <a:buFont typeface="Arial" panose="020B0604020202020204" pitchFamily="34" charset="0"/>
              <a:buChar char="•"/>
            </a:pPr>
            <a:r>
              <a:rPr lang="en-US" b="0" i="0" dirty="0">
                <a:solidFill>
                  <a:srgbClr val="2E2E2E"/>
                </a:solidFill>
                <a:effectLst/>
                <a:latin typeface="NexusSerif"/>
              </a:rPr>
              <a:t>Curse of dimensionality</a:t>
            </a:r>
          </a:p>
        </p:txBody>
      </p:sp>
    </p:spTree>
    <p:extLst>
      <p:ext uri="{BB962C8B-B14F-4D97-AF65-F5344CB8AC3E}">
        <p14:creationId xmlns:p14="http://schemas.microsoft.com/office/powerpoint/2010/main" val="1998598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E2112F1-7DF4-488D-8EC9-C0E5FCBB15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1428" y="4362809"/>
            <a:ext cx="3950563" cy="2002545"/>
          </a:xfrm>
          <a:prstGeom prst="rect">
            <a:avLst/>
          </a:prstGeom>
        </p:spPr>
      </p:pic>
      <p:sp>
        <p:nvSpPr>
          <p:cNvPr id="4" name="TextBox 3">
            <a:extLst>
              <a:ext uri="{FF2B5EF4-FFF2-40B4-BE49-F238E27FC236}">
                <a16:creationId xmlns:a16="http://schemas.microsoft.com/office/drawing/2014/main" id="{17C96E99-4EE7-47F4-9CAC-8175AC418BA0}"/>
              </a:ext>
            </a:extLst>
          </p:cNvPr>
          <p:cNvSpPr txBox="1"/>
          <p:nvPr/>
        </p:nvSpPr>
        <p:spPr>
          <a:xfrm>
            <a:off x="410590" y="1646743"/>
            <a:ext cx="7685845" cy="3970318"/>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212121"/>
                </a:solidFill>
                <a:effectLst/>
                <a:latin typeface="Roboto"/>
              </a:rPr>
              <a:t>PCA generates a new set of variables, called </a:t>
            </a:r>
            <a:r>
              <a:rPr lang="en-US" b="1" i="1" dirty="0">
                <a:solidFill>
                  <a:srgbClr val="FF0000"/>
                </a:solidFill>
                <a:effectLst/>
                <a:latin typeface="Roboto"/>
              </a:rPr>
              <a:t>principal components</a:t>
            </a:r>
            <a:r>
              <a:rPr lang="en-US" b="0" i="0" dirty="0">
                <a:solidFill>
                  <a:srgbClr val="212121"/>
                </a:solidFill>
                <a:effectLst/>
                <a:latin typeface="Roboto"/>
              </a:rPr>
              <a:t>. </a:t>
            </a:r>
          </a:p>
          <a:p>
            <a:endParaRPr lang="en-US" dirty="0">
              <a:solidFill>
                <a:srgbClr val="212121"/>
              </a:solidFill>
              <a:latin typeface="Roboto"/>
            </a:endParaRPr>
          </a:p>
          <a:p>
            <a:endParaRPr lang="en-US" dirty="0">
              <a:solidFill>
                <a:srgbClr val="212121"/>
              </a:solidFill>
              <a:latin typeface="Roboto"/>
            </a:endParaRPr>
          </a:p>
          <a:p>
            <a:pPr marL="285750" indent="-285750">
              <a:buFont typeface="Arial" panose="020B0604020202020204" pitchFamily="34" charset="0"/>
              <a:buChar char="•"/>
            </a:pPr>
            <a:r>
              <a:rPr lang="en-US" b="0" i="0" dirty="0">
                <a:solidFill>
                  <a:srgbClr val="212121"/>
                </a:solidFill>
                <a:effectLst/>
                <a:latin typeface="Roboto"/>
              </a:rPr>
              <a:t>Each principal component is a linear combination of the original variables. </a:t>
            </a:r>
          </a:p>
          <a:p>
            <a:endParaRPr lang="en-US" dirty="0">
              <a:solidFill>
                <a:srgbClr val="212121"/>
              </a:solidFill>
              <a:latin typeface="Roboto"/>
            </a:endParaRPr>
          </a:p>
          <a:p>
            <a:endParaRPr lang="en-US" dirty="0">
              <a:solidFill>
                <a:srgbClr val="212121"/>
              </a:solidFill>
              <a:latin typeface="Roboto"/>
            </a:endParaRPr>
          </a:p>
          <a:p>
            <a:pPr marL="285750" indent="-285750">
              <a:buFont typeface="Arial" panose="020B0604020202020204" pitchFamily="34" charset="0"/>
              <a:buChar char="•"/>
            </a:pPr>
            <a:r>
              <a:rPr lang="en-US" b="0" i="0" dirty="0">
                <a:solidFill>
                  <a:srgbClr val="212121"/>
                </a:solidFill>
                <a:effectLst/>
                <a:latin typeface="Roboto"/>
              </a:rPr>
              <a:t>All the principal components are orthogonal to each other, so there is no redundant information. The principal components as a whole form an orthogonal basis for the space of the data.</a:t>
            </a:r>
          </a:p>
          <a:p>
            <a:pPr marL="285750" indent="-285750">
              <a:buFont typeface="Arial" panose="020B0604020202020204" pitchFamily="34" charset="0"/>
              <a:buChar char="•"/>
            </a:pPr>
            <a:endParaRPr lang="en-US" dirty="0">
              <a:solidFill>
                <a:srgbClr val="212121"/>
              </a:solidFill>
              <a:latin typeface="Roboto"/>
            </a:endParaRPr>
          </a:p>
          <a:p>
            <a:endParaRPr lang="en-US" dirty="0">
              <a:solidFill>
                <a:srgbClr val="212121"/>
              </a:solidFill>
              <a:latin typeface="Roboto"/>
            </a:endParaRPr>
          </a:p>
          <a:p>
            <a:pPr marL="285750" indent="-285750">
              <a:buFont typeface="Arial" panose="020B0604020202020204" pitchFamily="34" charset="0"/>
              <a:buChar char="•"/>
            </a:pPr>
            <a:r>
              <a:rPr lang="en-US" dirty="0">
                <a:solidFill>
                  <a:srgbClr val="212121"/>
                </a:solidFill>
                <a:latin typeface="Roboto"/>
              </a:rPr>
              <a:t>The first principal component retain maximum variation in the original data. The second PC retain second most variation……</a:t>
            </a:r>
          </a:p>
        </p:txBody>
      </p:sp>
      <p:pic>
        <p:nvPicPr>
          <p:cNvPr id="6" name="Picture 5">
            <a:extLst>
              <a:ext uri="{FF2B5EF4-FFF2-40B4-BE49-F238E27FC236}">
                <a16:creationId xmlns:a16="http://schemas.microsoft.com/office/drawing/2014/main" id="{1D88CC26-2E53-4263-9884-0B932E15E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13685" y="681688"/>
            <a:ext cx="2526712" cy="2427039"/>
          </a:xfrm>
          <a:prstGeom prst="rect">
            <a:avLst/>
          </a:prstGeom>
        </p:spPr>
      </p:pic>
      <p:sp>
        <p:nvSpPr>
          <p:cNvPr id="8" name="TextBox 7">
            <a:extLst>
              <a:ext uri="{FF2B5EF4-FFF2-40B4-BE49-F238E27FC236}">
                <a16:creationId xmlns:a16="http://schemas.microsoft.com/office/drawing/2014/main" id="{4BE0E50E-993B-4673-913D-C19A5649C545}"/>
              </a:ext>
            </a:extLst>
          </p:cNvPr>
          <p:cNvSpPr txBox="1"/>
          <p:nvPr/>
        </p:nvSpPr>
        <p:spPr>
          <a:xfrm>
            <a:off x="648071" y="6259626"/>
            <a:ext cx="12508636" cy="369332"/>
          </a:xfrm>
          <a:prstGeom prst="rect">
            <a:avLst/>
          </a:prstGeom>
          <a:noFill/>
        </p:spPr>
        <p:txBody>
          <a:bodyPr wrap="square">
            <a:spAutoFit/>
          </a:bodyPr>
          <a:lstStyle/>
          <a:p>
            <a:r>
              <a:rPr lang="en-US" dirty="0"/>
              <a:t>Image from https://towardsdatascience.com/principal-component-analysis-explained-d404c34d76e7</a:t>
            </a:r>
          </a:p>
        </p:txBody>
      </p:sp>
      <p:sp>
        <p:nvSpPr>
          <p:cNvPr id="5" name="TextBox 4">
            <a:extLst>
              <a:ext uri="{FF2B5EF4-FFF2-40B4-BE49-F238E27FC236}">
                <a16:creationId xmlns:a16="http://schemas.microsoft.com/office/drawing/2014/main" id="{8E37BE9C-1832-4392-A02A-B342C60DAEB8}"/>
              </a:ext>
            </a:extLst>
          </p:cNvPr>
          <p:cNvSpPr txBox="1"/>
          <p:nvPr/>
        </p:nvSpPr>
        <p:spPr>
          <a:xfrm>
            <a:off x="2886032" y="298450"/>
            <a:ext cx="10235952" cy="461665"/>
          </a:xfrm>
          <a:prstGeom prst="rect">
            <a:avLst/>
          </a:prstGeom>
          <a:noFill/>
        </p:spPr>
        <p:txBody>
          <a:bodyPr wrap="square">
            <a:spAutoFit/>
          </a:bodyPr>
          <a:lstStyle/>
          <a:p>
            <a:r>
              <a:rPr lang="en-US" sz="2400" dirty="0">
                <a:solidFill>
                  <a:srgbClr val="444444"/>
                </a:solidFill>
                <a:latin typeface="Times New Roman" panose="02020603050405020304" pitchFamily="18" charset="0"/>
                <a:cs typeface="Times New Roman" panose="02020603050405020304" pitchFamily="18" charset="0"/>
              </a:rPr>
              <a:t>How does PCA work?</a:t>
            </a:r>
          </a:p>
        </p:txBody>
      </p:sp>
    </p:spTree>
    <p:extLst>
      <p:ext uri="{BB962C8B-B14F-4D97-AF65-F5344CB8AC3E}">
        <p14:creationId xmlns:p14="http://schemas.microsoft.com/office/powerpoint/2010/main" val="38141124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1547FF8-28E2-4B4F-9745-4DF9BD54AA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968" y="1219962"/>
            <a:ext cx="10043604" cy="4418075"/>
          </a:xfrm>
          <a:prstGeom prst="rect">
            <a:avLst/>
          </a:prstGeom>
        </p:spPr>
      </p:pic>
      <p:sp>
        <p:nvSpPr>
          <p:cNvPr id="8" name="TextBox 7">
            <a:extLst>
              <a:ext uri="{FF2B5EF4-FFF2-40B4-BE49-F238E27FC236}">
                <a16:creationId xmlns:a16="http://schemas.microsoft.com/office/drawing/2014/main" id="{82A7A754-2863-412F-847D-A00C5A55B149}"/>
              </a:ext>
            </a:extLst>
          </p:cNvPr>
          <p:cNvSpPr txBox="1"/>
          <p:nvPr/>
        </p:nvSpPr>
        <p:spPr>
          <a:xfrm>
            <a:off x="1003177" y="6143348"/>
            <a:ext cx="4918654" cy="369332"/>
          </a:xfrm>
          <a:prstGeom prst="rect">
            <a:avLst/>
          </a:prstGeom>
          <a:noFill/>
        </p:spPr>
        <p:txBody>
          <a:bodyPr wrap="none" rtlCol="0">
            <a:spAutoFit/>
          </a:bodyPr>
          <a:lstStyle/>
          <a:p>
            <a:r>
              <a:rPr lang="en-US" dirty="0"/>
              <a:t>Image from Andrew NG’s machine learning lecture</a:t>
            </a:r>
          </a:p>
        </p:txBody>
      </p:sp>
    </p:spTree>
    <p:extLst>
      <p:ext uri="{BB962C8B-B14F-4D97-AF65-F5344CB8AC3E}">
        <p14:creationId xmlns:p14="http://schemas.microsoft.com/office/powerpoint/2010/main" val="2379487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12A1A4F-87A9-4F98-9FA8-E54B5EEE8D10}"/>
              </a:ext>
            </a:extLst>
          </p:cNvPr>
          <p:cNvSpPr txBox="1"/>
          <p:nvPr/>
        </p:nvSpPr>
        <p:spPr>
          <a:xfrm>
            <a:off x="861134" y="1020932"/>
            <a:ext cx="7314246" cy="4247317"/>
          </a:xfrm>
          <a:prstGeom prst="rect">
            <a:avLst/>
          </a:prstGeom>
          <a:noFill/>
        </p:spPr>
        <p:txBody>
          <a:bodyPr wrap="none" rtlCol="0">
            <a:spAutoFit/>
          </a:bodyPr>
          <a:lstStyle/>
          <a:p>
            <a:r>
              <a:rPr lang="en-US" dirty="0"/>
              <a:t>Step1: Normalize data – mean is zero and </a:t>
            </a:r>
            <a:r>
              <a:rPr lang="en-US" dirty="0" err="1"/>
              <a:t>sd</a:t>
            </a:r>
            <a:r>
              <a:rPr lang="en-US" dirty="0"/>
              <a:t> is 1 for each input variable</a:t>
            </a:r>
          </a:p>
          <a:p>
            <a:r>
              <a:rPr lang="en-US" dirty="0"/>
              <a:t> scale(</a:t>
            </a:r>
            <a:r>
              <a:rPr lang="en-US" dirty="0" err="1"/>
              <a:t>inputdata,center</a:t>
            </a:r>
            <a:r>
              <a:rPr lang="en-US" dirty="0"/>
              <a:t>=</a:t>
            </a:r>
            <a:r>
              <a:rPr lang="en-US" dirty="0" err="1"/>
              <a:t>T,scale</a:t>
            </a:r>
            <a:r>
              <a:rPr lang="en-US" dirty="0"/>
              <a:t>=T)</a:t>
            </a:r>
          </a:p>
          <a:p>
            <a:endParaRPr lang="en-US" dirty="0"/>
          </a:p>
          <a:p>
            <a:r>
              <a:rPr lang="en-US" dirty="0"/>
              <a:t>Step 2: Calculate the covariance matrix  (e.g., 3 by 3 matrix) </a:t>
            </a:r>
          </a:p>
          <a:p>
            <a:endParaRPr lang="en-US" dirty="0"/>
          </a:p>
          <a:p>
            <a:r>
              <a:rPr lang="en-US" dirty="0"/>
              <a:t>Step 3: Calculate the eigenvalues and eigenvectors for the covariance matrix</a:t>
            </a:r>
          </a:p>
          <a:p>
            <a:pPr marL="285750" indent="-285750">
              <a:buFont typeface="Arial" panose="020B0604020202020204" pitchFamily="34" charset="0"/>
              <a:buChar char="•"/>
            </a:pPr>
            <a:r>
              <a:rPr lang="en-US" dirty="0"/>
              <a:t>Eigenvector determines the direction of new feature space </a:t>
            </a:r>
          </a:p>
          <a:p>
            <a:pPr marL="285750" indent="-285750">
              <a:buFont typeface="Arial" panose="020B0604020202020204" pitchFamily="34" charset="0"/>
              <a:buChar char="•"/>
            </a:pPr>
            <a:r>
              <a:rPr lang="en-US" dirty="0"/>
              <a:t>Eigenvalue determines the magnitude</a:t>
            </a:r>
          </a:p>
          <a:p>
            <a:endParaRPr lang="en-US" dirty="0"/>
          </a:p>
          <a:p>
            <a:r>
              <a:rPr lang="en-US" dirty="0"/>
              <a:t>Step 4: Sort Eigenvalues and choose components</a:t>
            </a:r>
          </a:p>
          <a:p>
            <a:pPr marL="285750" indent="-285750">
              <a:buFont typeface="Arial" panose="020B0604020202020204" pitchFamily="34" charset="0"/>
              <a:buChar char="•"/>
            </a:pPr>
            <a:r>
              <a:rPr lang="en-US" dirty="0"/>
              <a:t>PCs corresponding to high eigenvalues contain more information  </a:t>
            </a:r>
          </a:p>
          <a:p>
            <a:endParaRPr lang="en-US" dirty="0"/>
          </a:p>
          <a:p>
            <a:r>
              <a:rPr lang="en-US" dirty="0"/>
              <a:t> </a:t>
            </a:r>
          </a:p>
          <a:p>
            <a:r>
              <a:rPr lang="en-US" dirty="0"/>
              <a:t>Step 5 : generate Principal Components</a:t>
            </a:r>
          </a:p>
          <a:p>
            <a:r>
              <a:rPr lang="en-US" b="0" i="1" dirty="0" err="1">
                <a:solidFill>
                  <a:srgbClr val="4D5356"/>
                </a:solidFill>
                <a:effectLst/>
                <a:latin typeface="-apple-system"/>
              </a:rPr>
              <a:t>NewData</a:t>
            </a:r>
            <a:r>
              <a:rPr lang="en-US" b="0" i="1" dirty="0">
                <a:solidFill>
                  <a:srgbClr val="4D5356"/>
                </a:solidFill>
                <a:effectLst/>
                <a:latin typeface="-apple-system"/>
              </a:rPr>
              <a:t> = </a:t>
            </a:r>
            <a:r>
              <a:rPr lang="en-US" b="0" i="1" dirty="0" err="1">
                <a:solidFill>
                  <a:srgbClr val="4D5356"/>
                </a:solidFill>
                <a:effectLst/>
                <a:latin typeface="-apple-system"/>
              </a:rPr>
              <a:t>FeatureVector</a:t>
            </a:r>
            <a:r>
              <a:rPr lang="en-US" b="0" i="1" baseline="30000" dirty="0" err="1">
                <a:solidFill>
                  <a:srgbClr val="4D5356"/>
                </a:solidFill>
                <a:effectLst/>
                <a:latin typeface="-apple-system"/>
              </a:rPr>
              <a:t>T</a:t>
            </a:r>
            <a:r>
              <a:rPr lang="en-US" b="0" i="1" dirty="0">
                <a:solidFill>
                  <a:srgbClr val="4D5356"/>
                </a:solidFill>
                <a:effectLst/>
                <a:latin typeface="-apple-system"/>
              </a:rPr>
              <a:t> x </a:t>
            </a:r>
            <a:r>
              <a:rPr lang="en-US" b="0" i="1" dirty="0" err="1">
                <a:solidFill>
                  <a:srgbClr val="4D5356"/>
                </a:solidFill>
                <a:effectLst/>
                <a:latin typeface="-apple-system"/>
              </a:rPr>
              <a:t>ScaledData</a:t>
            </a:r>
            <a:r>
              <a:rPr lang="en-US" b="0" i="1" baseline="30000" dirty="0" err="1">
                <a:solidFill>
                  <a:srgbClr val="4D5356"/>
                </a:solidFill>
                <a:effectLst/>
                <a:latin typeface="-apple-system"/>
              </a:rPr>
              <a:t>T</a:t>
            </a:r>
            <a:endParaRPr lang="en-US" dirty="0"/>
          </a:p>
        </p:txBody>
      </p:sp>
      <p:sp>
        <p:nvSpPr>
          <p:cNvPr id="5" name="TextBox 4">
            <a:extLst>
              <a:ext uri="{FF2B5EF4-FFF2-40B4-BE49-F238E27FC236}">
                <a16:creationId xmlns:a16="http://schemas.microsoft.com/office/drawing/2014/main" id="{DEE2AD4B-B4E6-4758-AAB5-1BE7BB3AD0A0}"/>
              </a:ext>
            </a:extLst>
          </p:cNvPr>
          <p:cNvSpPr txBox="1"/>
          <p:nvPr/>
        </p:nvSpPr>
        <p:spPr>
          <a:xfrm>
            <a:off x="5211192" y="390617"/>
            <a:ext cx="1459695" cy="461665"/>
          </a:xfrm>
          <a:prstGeom prst="rect">
            <a:avLst/>
          </a:prstGeom>
          <a:noFill/>
        </p:spPr>
        <p:txBody>
          <a:bodyPr wrap="none" rtlCol="0">
            <a:spAutoFit/>
          </a:bodyPr>
          <a:lstStyle/>
          <a:p>
            <a:r>
              <a:rPr lang="en-US" sz="2400" dirty="0">
                <a:solidFill>
                  <a:srgbClr val="444444"/>
                </a:solidFill>
                <a:latin typeface="Times New Roman" panose="02020603050405020304" pitchFamily="18" charset="0"/>
                <a:cs typeface="Times New Roman" panose="02020603050405020304" pitchFamily="18" charset="0"/>
              </a:rPr>
              <a:t>PCA steps</a:t>
            </a:r>
          </a:p>
        </p:txBody>
      </p:sp>
      <p:sp>
        <p:nvSpPr>
          <p:cNvPr id="7" name="TextBox 6">
            <a:extLst>
              <a:ext uri="{FF2B5EF4-FFF2-40B4-BE49-F238E27FC236}">
                <a16:creationId xmlns:a16="http://schemas.microsoft.com/office/drawing/2014/main" id="{7E7A5215-C3B7-4D8B-9F25-D57D2D8B7BA6}"/>
              </a:ext>
            </a:extLst>
          </p:cNvPr>
          <p:cNvSpPr txBox="1"/>
          <p:nvPr/>
        </p:nvSpPr>
        <p:spPr>
          <a:xfrm>
            <a:off x="1085295" y="4081053"/>
            <a:ext cx="6094520" cy="369332"/>
          </a:xfrm>
          <a:prstGeom prst="rect">
            <a:avLst/>
          </a:prstGeom>
          <a:noFill/>
        </p:spPr>
        <p:txBody>
          <a:bodyPr wrap="square">
            <a:spAutoFit/>
          </a:bodyPr>
          <a:lstStyle/>
          <a:p>
            <a:r>
              <a:rPr lang="en-US" b="0" i="1" dirty="0">
                <a:solidFill>
                  <a:srgbClr val="4D5356"/>
                </a:solidFill>
                <a:effectLst/>
                <a:latin typeface="-apple-system"/>
              </a:rPr>
              <a:t>Feature Vector = (eig</a:t>
            </a:r>
            <a:r>
              <a:rPr lang="en-US" b="0" i="1" baseline="-25000" dirty="0">
                <a:solidFill>
                  <a:srgbClr val="4D5356"/>
                </a:solidFill>
                <a:effectLst/>
                <a:latin typeface="-apple-system"/>
              </a:rPr>
              <a:t>1</a:t>
            </a:r>
            <a:r>
              <a:rPr lang="en-US" b="0" i="1" dirty="0">
                <a:solidFill>
                  <a:srgbClr val="4D5356"/>
                </a:solidFill>
                <a:effectLst/>
                <a:latin typeface="-apple-system"/>
              </a:rPr>
              <a:t>, eig</a:t>
            </a:r>
            <a:r>
              <a:rPr lang="en-US" b="0" i="1" baseline="-25000" dirty="0">
                <a:solidFill>
                  <a:srgbClr val="4D5356"/>
                </a:solidFill>
                <a:effectLst/>
                <a:latin typeface="-apple-system"/>
              </a:rPr>
              <a:t>2</a:t>
            </a:r>
            <a:r>
              <a:rPr lang="en-US" b="0" i="1" dirty="0">
                <a:solidFill>
                  <a:srgbClr val="4D5356"/>
                </a:solidFill>
                <a:effectLst/>
                <a:latin typeface="-apple-system"/>
              </a:rPr>
              <a:t>)</a:t>
            </a:r>
            <a:endParaRPr lang="en-US" dirty="0"/>
          </a:p>
        </p:txBody>
      </p:sp>
      <p:sp>
        <p:nvSpPr>
          <p:cNvPr id="9" name="TextBox 8">
            <a:extLst>
              <a:ext uri="{FF2B5EF4-FFF2-40B4-BE49-F238E27FC236}">
                <a16:creationId xmlns:a16="http://schemas.microsoft.com/office/drawing/2014/main" id="{8998C8A3-BE4A-4EBF-BCEB-ABEDA659E24E}"/>
              </a:ext>
            </a:extLst>
          </p:cNvPr>
          <p:cNvSpPr txBox="1"/>
          <p:nvPr/>
        </p:nvSpPr>
        <p:spPr>
          <a:xfrm>
            <a:off x="1331651" y="6488668"/>
            <a:ext cx="12029242" cy="369332"/>
          </a:xfrm>
          <a:prstGeom prst="rect">
            <a:avLst/>
          </a:prstGeom>
          <a:noFill/>
        </p:spPr>
        <p:txBody>
          <a:bodyPr wrap="square">
            <a:spAutoFit/>
          </a:bodyPr>
          <a:lstStyle/>
          <a:p>
            <a:r>
              <a:rPr lang="en-US" dirty="0"/>
              <a:t>Revised from https://www.projectpro.io/data-science-in-python-tutorial/principal-component-analysis-tutorial</a:t>
            </a:r>
          </a:p>
        </p:txBody>
      </p:sp>
      <p:graphicFrame>
        <p:nvGraphicFramePr>
          <p:cNvPr id="11" name="Table 11">
            <a:extLst>
              <a:ext uri="{FF2B5EF4-FFF2-40B4-BE49-F238E27FC236}">
                <a16:creationId xmlns:a16="http://schemas.microsoft.com/office/drawing/2014/main" id="{B655C428-F49B-46C4-A663-497C7A8932AC}"/>
              </a:ext>
            </a:extLst>
          </p:cNvPr>
          <p:cNvGraphicFramePr>
            <a:graphicFrameLocks noGrp="1"/>
          </p:cNvGraphicFramePr>
          <p:nvPr>
            <p:extLst>
              <p:ext uri="{D42A27DB-BD31-4B8C-83A1-F6EECF244321}">
                <p14:modId xmlns:p14="http://schemas.microsoft.com/office/powerpoint/2010/main" val="1315680284"/>
              </p:ext>
            </p:extLst>
          </p:nvPr>
        </p:nvGraphicFramePr>
        <p:xfrm>
          <a:off x="9214068" y="199353"/>
          <a:ext cx="1394748" cy="1828800"/>
        </p:xfrm>
        <a:graphic>
          <a:graphicData uri="http://schemas.openxmlformats.org/drawingml/2006/table">
            <a:tbl>
              <a:tblPr firstRow="1" bandRow="1">
                <a:tableStyleId>{5C22544A-7EE6-4342-B048-85BDC9FD1C3A}</a:tableStyleId>
              </a:tblPr>
              <a:tblGrid>
                <a:gridCol w="464916">
                  <a:extLst>
                    <a:ext uri="{9D8B030D-6E8A-4147-A177-3AD203B41FA5}">
                      <a16:colId xmlns:a16="http://schemas.microsoft.com/office/drawing/2014/main" val="550484059"/>
                    </a:ext>
                  </a:extLst>
                </a:gridCol>
                <a:gridCol w="464916">
                  <a:extLst>
                    <a:ext uri="{9D8B030D-6E8A-4147-A177-3AD203B41FA5}">
                      <a16:colId xmlns:a16="http://schemas.microsoft.com/office/drawing/2014/main" val="1672473227"/>
                    </a:ext>
                  </a:extLst>
                </a:gridCol>
                <a:gridCol w="464916">
                  <a:extLst>
                    <a:ext uri="{9D8B030D-6E8A-4147-A177-3AD203B41FA5}">
                      <a16:colId xmlns:a16="http://schemas.microsoft.com/office/drawing/2014/main" val="1469603820"/>
                    </a:ext>
                  </a:extLst>
                </a:gridCol>
              </a:tblGrid>
              <a:tr h="345420">
                <a:tc>
                  <a:txBody>
                    <a:bodyPr/>
                    <a:lstStyle/>
                    <a:p>
                      <a:r>
                        <a:rPr lang="en-US" dirty="0"/>
                        <a:t>V1</a:t>
                      </a:r>
                    </a:p>
                  </a:txBody>
                  <a:tcPr/>
                </a:tc>
                <a:tc>
                  <a:txBody>
                    <a:bodyPr/>
                    <a:lstStyle/>
                    <a:p>
                      <a:r>
                        <a:rPr lang="en-US" dirty="0"/>
                        <a:t>V2</a:t>
                      </a:r>
                    </a:p>
                  </a:txBody>
                  <a:tcPr/>
                </a:tc>
                <a:tc>
                  <a:txBody>
                    <a:bodyPr/>
                    <a:lstStyle/>
                    <a:p>
                      <a:r>
                        <a:rPr lang="en-US" dirty="0"/>
                        <a:t>V3</a:t>
                      </a:r>
                    </a:p>
                  </a:txBody>
                  <a:tcPr/>
                </a:tc>
                <a:extLst>
                  <a:ext uri="{0D108BD9-81ED-4DB2-BD59-A6C34878D82A}">
                    <a16:rowId xmlns:a16="http://schemas.microsoft.com/office/drawing/2014/main" val="3795494901"/>
                  </a:ext>
                </a:extLst>
              </a:tr>
              <a:tr h="34542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38789875"/>
                  </a:ext>
                </a:extLst>
              </a:tr>
              <a:tr h="34542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156500432"/>
                  </a:ext>
                </a:extLst>
              </a:tr>
              <a:tr h="34542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450583327"/>
                  </a:ext>
                </a:extLst>
              </a:tr>
              <a:tr h="345420">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4191302352"/>
                  </a:ext>
                </a:extLst>
              </a:tr>
            </a:tbl>
          </a:graphicData>
        </a:graphic>
      </p:graphicFrame>
    </p:spTree>
    <p:extLst>
      <p:ext uri="{BB962C8B-B14F-4D97-AF65-F5344CB8AC3E}">
        <p14:creationId xmlns:p14="http://schemas.microsoft.com/office/powerpoint/2010/main" val="2978834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26EBFA-74B1-4A4A-B37B-16F18CD64226}"/>
              </a:ext>
            </a:extLst>
          </p:cNvPr>
          <p:cNvSpPr txBox="1"/>
          <p:nvPr/>
        </p:nvSpPr>
        <p:spPr>
          <a:xfrm>
            <a:off x="3648723" y="186431"/>
            <a:ext cx="3021853" cy="523220"/>
          </a:xfrm>
          <a:prstGeom prst="rect">
            <a:avLst/>
          </a:prstGeom>
          <a:noFill/>
        </p:spPr>
        <p:txBody>
          <a:bodyPr wrap="none" rtlCol="0">
            <a:spAutoFit/>
          </a:bodyPr>
          <a:lstStyle/>
          <a:p>
            <a:r>
              <a:rPr lang="en-US" sz="2800" dirty="0"/>
              <a:t>Bioclimatic dataset </a:t>
            </a:r>
          </a:p>
        </p:txBody>
      </p:sp>
      <p:sp>
        <p:nvSpPr>
          <p:cNvPr id="10" name="TextBox 9">
            <a:extLst>
              <a:ext uri="{FF2B5EF4-FFF2-40B4-BE49-F238E27FC236}">
                <a16:creationId xmlns:a16="http://schemas.microsoft.com/office/drawing/2014/main" id="{48F0FC0D-8146-40BD-8945-195D36A5F4D2}"/>
              </a:ext>
            </a:extLst>
          </p:cNvPr>
          <p:cNvSpPr txBox="1"/>
          <p:nvPr/>
        </p:nvSpPr>
        <p:spPr>
          <a:xfrm>
            <a:off x="767267" y="709651"/>
            <a:ext cx="9859303" cy="2308324"/>
          </a:xfrm>
          <a:prstGeom prst="rect">
            <a:avLst/>
          </a:prstGeom>
          <a:noFill/>
        </p:spPr>
        <p:txBody>
          <a:bodyPr wrap="square">
            <a:spAutoFit/>
          </a:bodyPr>
          <a:lstStyle/>
          <a:p>
            <a:r>
              <a:rPr lang="en-US" b="0" i="0" dirty="0">
                <a:solidFill>
                  <a:srgbClr val="212529"/>
                </a:solidFill>
                <a:effectLst/>
                <a:latin typeface="Microsoft YaHei" panose="020B0503020204020204" pitchFamily="34" charset="-122"/>
                <a:ea typeface="Microsoft YaHei" panose="020B0503020204020204" pitchFamily="34" charset="-122"/>
              </a:rPr>
              <a:t>“Bioclimatic variables are derived from the monthly temperature and rainfall values in order to generate more biologically meaningful variables. These are often used in species distribution modeling and related ecological modeling techniques. The bioclimatic variables represent annual trends (e.g., mean annual temperature, annual precipitation) seasonality (e.g., annual range in temperature and precipitation) and extreme or limiting environmental factors (e.g., temperature of the coldest and warmest month, and precipitation of the wet and dry quarters). A quarter is a period of three months (1/4 of the year)”</a:t>
            </a:r>
            <a:endParaRPr lang="en-US" dirty="0"/>
          </a:p>
        </p:txBody>
      </p:sp>
      <p:sp>
        <p:nvSpPr>
          <p:cNvPr id="11" name="TextBox 10">
            <a:extLst>
              <a:ext uri="{FF2B5EF4-FFF2-40B4-BE49-F238E27FC236}">
                <a16:creationId xmlns:a16="http://schemas.microsoft.com/office/drawing/2014/main" id="{AF37D306-14B1-44A4-BD09-42B535C36C9B}"/>
              </a:ext>
            </a:extLst>
          </p:cNvPr>
          <p:cNvSpPr txBox="1"/>
          <p:nvPr/>
        </p:nvSpPr>
        <p:spPr>
          <a:xfrm>
            <a:off x="10022889" y="6374167"/>
            <a:ext cx="1952522" cy="369332"/>
          </a:xfrm>
          <a:prstGeom prst="rect">
            <a:avLst/>
          </a:prstGeom>
          <a:noFill/>
        </p:spPr>
        <p:txBody>
          <a:bodyPr wrap="none" rtlCol="0">
            <a:spAutoFit/>
          </a:bodyPr>
          <a:lstStyle/>
          <a:p>
            <a:r>
              <a:rPr lang="en-US" dirty="0"/>
              <a:t>Source: </a:t>
            </a:r>
            <a:r>
              <a:rPr lang="en-US" dirty="0" err="1"/>
              <a:t>Worldclim</a:t>
            </a:r>
            <a:r>
              <a:rPr lang="en-US" dirty="0"/>
              <a:t> </a:t>
            </a:r>
          </a:p>
        </p:txBody>
      </p:sp>
      <p:sp>
        <p:nvSpPr>
          <p:cNvPr id="13" name="TextBox 12">
            <a:extLst>
              <a:ext uri="{FF2B5EF4-FFF2-40B4-BE49-F238E27FC236}">
                <a16:creationId xmlns:a16="http://schemas.microsoft.com/office/drawing/2014/main" id="{E0EE2A78-83E2-4A77-B4C0-33E0753C2184}"/>
              </a:ext>
            </a:extLst>
          </p:cNvPr>
          <p:cNvSpPr txBox="1"/>
          <p:nvPr/>
        </p:nvSpPr>
        <p:spPr>
          <a:xfrm>
            <a:off x="767267" y="3010680"/>
            <a:ext cx="6094520" cy="3600986"/>
          </a:xfrm>
          <a:prstGeom prst="rect">
            <a:avLst/>
          </a:prstGeom>
          <a:noFill/>
        </p:spPr>
        <p:txBody>
          <a:bodyPr wrap="square">
            <a:spAutoFit/>
          </a:bodyPr>
          <a:lstStyle/>
          <a:p>
            <a:pPr algn="l"/>
            <a:r>
              <a:rPr lang="en-US" sz="1200" b="0" i="0" dirty="0">
                <a:solidFill>
                  <a:srgbClr val="6A737D"/>
                </a:solidFill>
                <a:effectLst/>
                <a:latin typeface="Microsoft YaHei" panose="020B0503020204020204" pitchFamily="34" charset="-122"/>
                <a:ea typeface="Microsoft YaHei" panose="020B0503020204020204" pitchFamily="34" charset="-122"/>
              </a:rPr>
              <a:t>BIO1 = Annual Mean Temperature</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BIO2 = Mean Diurnal Range (Mean of monthly (max temp - min temp))</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BIO3 = </a:t>
            </a:r>
            <a:r>
              <a:rPr lang="en-US" sz="1200" b="0" i="0" dirty="0" err="1">
                <a:solidFill>
                  <a:srgbClr val="6A737D"/>
                </a:solidFill>
                <a:effectLst/>
                <a:latin typeface="Microsoft YaHei" panose="020B0503020204020204" pitchFamily="34" charset="-122"/>
                <a:ea typeface="Microsoft YaHei" panose="020B0503020204020204" pitchFamily="34" charset="-122"/>
              </a:rPr>
              <a:t>Isothermality</a:t>
            </a:r>
            <a:r>
              <a:rPr lang="en-US" sz="1200" b="0" i="0" dirty="0">
                <a:solidFill>
                  <a:srgbClr val="6A737D"/>
                </a:solidFill>
                <a:effectLst/>
                <a:latin typeface="Microsoft YaHei" panose="020B0503020204020204" pitchFamily="34" charset="-122"/>
                <a:ea typeface="Microsoft YaHei" panose="020B0503020204020204" pitchFamily="34" charset="-122"/>
              </a:rPr>
              <a:t> (BIO2/BIO7) (×100)</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BIO4 = Temperature Seasonality (standard deviation ×100)</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BIO5 = Max Temperature of Warmest Month</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BIO6 = Min Temperature of Coldest Month</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BIO7 = Temperature Annual Range (BIO5-BIO6)</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BIO8 = Mean Temperature of Wettest Quarter</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BIO9 = Mean Temperature of Driest Quarter</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BIO10 = Mean Temperature of Warmest Quarter</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BIO11 = Mean Temperature of Coldest Quarter</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BIO12 = Annual Precipitation</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BIO13 = Precipitation of Wettest Month</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BIO14 = Precipitation of Driest Month</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BIO15 = Precipitation Seasonality (Coefficient of Variation)</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BIO16 = Precipitation of Wettest Quarter</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BIO17 = Precipitation of Driest Quarter</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BIO18 = Precipitation of Warmest Quarter</a:t>
            </a:r>
          </a:p>
          <a:p>
            <a:pPr algn="l"/>
            <a:r>
              <a:rPr lang="en-US" sz="1200" b="0" i="0" dirty="0">
                <a:solidFill>
                  <a:srgbClr val="6A737D"/>
                </a:solidFill>
                <a:effectLst/>
                <a:latin typeface="Microsoft YaHei" panose="020B0503020204020204" pitchFamily="34" charset="-122"/>
                <a:ea typeface="Microsoft YaHei" panose="020B0503020204020204" pitchFamily="34" charset="-122"/>
              </a:rPr>
              <a:t>BIO19 = Precipitation of Coldest Quarter</a:t>
            </a:r>
          </a:p>
        </p:txBody>
      </p:sp>
      <p:pic>
        <p:nvPicPr>
          <p:cNvPr id="15" name="Picture 14">
            <a:extLst>
              <a:ext uri="{FF2B5EF4-FFF2-40B4-BE49-F238E27FC236}">
                <a16:creationId xmlns:a16="http://schemas.microsoft.com/office/drawing/2014/main" id="{1DFBBEC6-F231-43C6-827E-82F5EF0969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8730" y="2910637"/>
            <a:ext cx="5008743" cy="3237712"/>
          </a:xfrm>
          <a:prstGeom prst="rect">
            <a:avLst/>
          </a:prstGeom>
        </p:spPr>
      </p:pic>
    </p:spTree>
    <p:extLst>
      <p:ext uri="{BB962C8B-B14F-4D97-AF65-F5344CB8AC3E}">
        <p14:creationId xmlns:p14="http://schemas.microsoft.com/office/powerpoint/2010/main" val="36816192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TotalTime>
  <Words>1113</Words>
  <Application>Microsoft Office PowerPoint</Application>
  <PresentationFormat>Widescreen</PresentationFormat>
  <Paragraphs>145</Paragraphs>
  <Slides>22</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22</vt:i4>
      </vt:variant>
    </vt:vector>
  </HeadingPairs>
  <TitlesOfParts>
    <vt:vector size="32" baseType="lpstr">
      <vt:lpstr>Microsoft YaHei</vt:lpstr>
      <vt:lpstr>-apple-system</vt:lpstr>
      <vt:lpstr>Arial</vt:lpstr>
      <vt:lpstr>Calibri</vt:lpstr>
      <vt:lpstr>Calibri Light</vt:lpstr>
      <vt:lpstr>Inter</vt:lpstr>
      <vt:lpstr>NexusSerif</vt:lpstr>
      <vt:lpstr>Roboto</vt:lpstr>
      <vt:lpstr>Times New Roman</vt:lpstr>
      <vt:lpstr>Office Theme</vt:lpstr>
      <vt:lpstr>Principal Component Analysis (PCA) </vt:lpstr>
      <vt:lpstr>PowerPoint Presentation</vt:lpstr>
      <vt:lpstr>PowerPoint Presentation</vt:lpstr>
      <vt:lpstr>PCA as a key data pre-processing step in statistical modelling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PCA results: Transformation or rotation coefficients </vt:lpstr>
      <vt:lpstr>PowerPoint Presentation</vt:lpstr>
      <vt:lpstr>PCA for all data points? (without sampling)  </vt:lpstr>
      <vt:lpstr> PC1 map                           PC2 map                    PC3 map</vt:lpstr>
      <vt:lpstr>PowerPoint Presentation</vt:lpstr>
      <vt:lpstr>PowerPoint Presentation</vt:lpstr>
      <vt:lpstr>K-means clustering on PCA image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Shao, Yang</dc:creator>
  <cp:lastModifiedBy>Shao, Yang</cp:lastModifiedBy>
  <cp:revision>100</cp:revision>
  <dcterms:created xsi:type="dcterms:W3CDTF">2022-10-06T18:22:01Z</dcterms:created>
  <dcterms:modified xsi:type="dcterms:W3CDTF">2022-10-11T00:45:05Z</dcterms:modified>
</cp:coreProperties>
</file>